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93" r:id="rId3"/>
    <p:sldId id="278" r:id="rId4"/>
    <p:sldId id="272" r:id="rId5"/>
    <p:sldId id="273" r:id="rId6"/>
    <p:sldId id="274" r:id="rId7"/>
    <p:sldId id="275" r:id="rId8"/>
    <p:sldId id="279" r:id="rId9"/>
    <p:sldId id="283" r:id="rId10"/>
    <p:sldId id="276" r:id="rId11"/>
    <p:sldId id="277" r:id="rId12"/>
    <p:sldId id="280" r:id="rId13"/>
    <p:sldId id="281" r:id="rId14"/>
    <p:sldId id="284" r:id="rId15"/>
    <p:sldId id="286" r:id="rId16"/>
    <p:sldId id="285" r:id="rId17"/>
    <p:sldId id="290" r:id="rId18"/>
    <p:sldId id="291" r:id="rId19"/>
    <p:sldId id="292" r:id="rId20"/>
    <p:sldId id="282" r:id="rId21"/>
    <p:sldId id="287" r:id="rId22"/>
    <p:sldId id="289" r:id="rId23"/>
    <p:sldId id="288" r:id="rId24"/>
    <p:sldId id="294" r:id="rId25"/>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horzBarState="maximized">
    <p:restoredLeft sz="15620"/>
    <p:restoredTop sz="94660"/>
  </p:normalViewPr>
  <p:slideViewPr>
    <p:cSldViewPr>
      <p:cViewPr>
        <p:scale>
          <a:sx n="72" d="100"/>
          <a:sy n="72" d="100"/>
        </p:scale>
        <p:origin x="-1962" y="-13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71DB7B9-3F70-4894-BED6-496FB737F605}" type="datetimeFigureOut">
              <a:rPr lang="en-GB" smtClean="0"/>
              <a:t>01/09/2020</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32E084C2-CBCE-4C3B-94DE-9E56E2C0B32A}" type="slidenum">
              <a:rPr lang="en-GB" smtClean="0"/>
              <a:t>‹#›</a:t>
            </a:fld>
            <a:endParaRPr lang="en-GB"/>
          </a:p>
        </p:txBody>
      </p:sp>
    </p:spTree>
    <p:extLst>
      <p:ext uri="{BB962C8B-B14F-4D97-AF65-F5344CB8AC3E}">
        <p14:creationId xmlns:p14="http://schemas.microsoft.com/office/powerpoint/2010/main" val="16080184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gradFill>
          <a:gsLst>
            <a:gs pos="0">
              <a:srgbClr val="6B6EA2"/>
            </a:gs>
            <a:gs pos="100000">
              <a:srgbClr val="666997"/>
            </a:gs>
          </a:gsLst>
          <a:path path="circle">
            <a:fillToRect l="10000" t="110000" r="90000" b="-10000"/>
          </a:path>
        </a:gradFill>
        <a:effectLst/>
      </p:bgPr>
    </p:bg>
    <p:spTree>
      <p:nvGrpSpPr>
        <p:cNvPr id="1" name=""/>
        <p:cNvGrpSpPr/>
        <p:nvPr/>
      </p:nvGrpSpPr>
      <p:grpSpPr>
        <a:xfrm>
          <a:off x="0" y="0"/>
          <a:ext cx="0" cy="0"/>
          <a:chOff x="0" y="0"/>
          <a:chExt cx="0" cy="0"/>
        </a:xfrm>
      </p:grpSpPr>
      <p:sp>
        <p:nvSpPr>
          <p:cNvPr id="2" name="Title 8"/>
          <p:cNvSpPr txBox="1">
            <a:spLocks noGrp="1"/>
          </p:cNvSpPr>
          <p:nvPr>
            <p:ph type="ctrTitle"/>
          </p:nvPr>
        </p:nvSpPr>
        <p:spPr>
          <a:xfrm>
            <a:off x="533396" y="1371600"/>
            <a:ext cx="7851651" cy="1828800"/>
          </a:xfrm>
        </p:spPr>
        <p:txBody>
          <a:bodyPr tIns="0" rIns="18288"/>
          <a:lstStyle>
            <a:lvl1pPr algn="r">
              <a:defRPr sz="5600" b="1">
                <a:solidFill>
                  <a:srgbClr val="8F9EB7"/>
                </a:solidFill>
                <a:effectLst>
                  <a:outerShdw dist="25402" dir="5400000">
                    <a:srgbClr val="000000"/>
                  </a:outerShdw>
                </a:effectLst>
              </a:defRPr>
            </a:lvl1pPr>
          </a:lstStyle>
          <a:p>
            <a:pPr lvl="0"/>
            <a:r>
              <a:rPr lang="en-US"/>
              <a:t>Click to edit Master title style</a:t>
            </a:r>
          </a:p>
        </p:txBody>
      </p:sp>
      <p:sp>
        <p:nvSpPr>
          <p:cNvPr id="3" name="Subtitle 16"/>
          <p:cNvSpPr txBox="1">
            <a:spLocks noGrp="1"/>
          </p:cNvSpPr>
          <p:nvPr>
            <p:ph type="subTitle" idx="1"/>
          </p:nvPr>
        </p:nvSpPr>
        <p:spPr>
          <a:xfrm>
            <a:off x="533396" y="3228536"/>
            <a:ext cx="7854696" cy="1752603"/>
          </a:xfrm>
        </p:spPr>
        <p:txBody>
          <a:bodyPr lIns="0" rIns="18288"/>
          <a:lstStyle>
            <a:lvl1pPr marL="0" marR="45720" indent="0" algn="r">
              <a:buNone/>
              <a:defRPr>
                <a:solidFill>
                  <a:srgbClr val="FFFFFF"/>
                </a:solidFill>
              </a:defRPr>
            </a:lvl1pPr>
          </a:lstStyle>
          <a:p>
            <a:pPr lvl="0"/>
            <a:r>
              <a:rPr lang="en-US"/>
              <a:t>Click to edit Master subtitle style</a:t>
            </a:r>
          </a:p>
        </p:txBody>
      </p:sp>
      <p:sp>
        <p:nvSpPr>
          <p:cNvPr id="4" name="Date Placeholder 29"/>
          <p:cNvSpPr txBox="1">
            <a:spLocks noGrp="1"/>
          </p:cNvSpPr>
          <p:nvPr>
            <p:ph type="dt" sz="half" idx="7"/>
          </p:nvPr>
        </p:nvSpPr>
        <p:spPr/>
        <p:txBody>
          <a:bodyPr/>
          <a:lstStyle>
            <a:lvl1pPr>
              <a:defRPr>
                <a:solidFill>
                  <a:srgbClr val="A4C2EE"/>
                </a:solidFill>
              </a:defRPr>
            </a:lvl1pPr>
          </a:lstStyle>
          <a:p>
            <a:pPr lvl="0"/>
            <a:fld id="{93D5054B-53BB-41C2-837D-CFF2C7893DBE}" type="datetime1">
              <a:rPr lang="en-GB" smtClean="0"/>
              <a:t>01/09/2020</a:t>
            </a:fld>
            <a:endParaRPr lang="en-GB"/>
          </a:p>
        </p:txBody>
      </p:sp>
      <p:sp>
        <p:nvSpPr>
          <p:cNvPr id="5" name="Footer Placeholder 18"/>
          <p:cNvSpPr txBox="1">
            <a:spLocks noGrp="1"/>
          </p:cNvSpPr>
          <p:nvPr>
            <p:ph type="ftr" sz="quarter" idx="9"/>
          </p:nvPr>
        </p:nvSpPr>
        <p:spPr/>
        <p:txBody>
          <a:bodyPr/>
          <a:lstStyle>
            <a:lvl1pPr>
              <a:defRPr>
                <a:solidFill>
                  <a:srgbClr val="A4C2EE"/>
                </a:solidFill>
              </a:defRPr>
            </a:lvl1pPr>
          </a:lstStyle>
          <a:p>
            <a:pPr lvl="0"/>
            <a:r>
              <a:rPr lang="en-US"/>
              <a:t>Health &amp; Safety, Incidents and Compliance</a:t>
            </a:r>
            <a:endParaRPr lang="en-GB"/>
          </a:p>
        </p:txBody>
      </p:sp>
      <p:sp>
        <p:nvSpPr>
          <p:cNvPr id="6" name="Slide Number Placeholder 26"/>
          <p:cNvSpPr txBox="1">
            <a:spLocks noGrp="1"/>
          </p:cNvSpPr>
          <p:nvPr>
            <p:ph type="sldNum" sz="quarter" idx="8"/>
          </p:nvPr>
        </p:nvSpPr>
        <p:spPr/>
        <p:txBody>
          <a:bodyPr/>
          <a:lstStyle>
            <a:lvl1pPr>
              <a:defRPr>
                <a:solidFill>
                  <a:srgbClr val="A4C2EE"/>
                </a:solidFill>
              </a:defRPr>
            </a:lvl1pPr>
          </a:lstStyle>
          <a:p>
            <a:pPr lvl="0"/>
            <a:fld id="{C4A057E7-C323-42C9-A95A-BC121DCE091A}" type="slidenum">
              <a:t>‹#›</a:t>
            </a:fld>
            <a:endParaRPr lang="en-GB"/>
          </a:p>
        </p:txBody>
      </p:sp>
    </p:spTree>
    <p:extLst>
      <p:ext uri="{BB962C8B-B14F-4D97-AF65-F5344CB8AC3E}">
        <p14:creationId xmlns:p14="http://schemas.microsoft.com/office/powerpoint/2010/main" val="3052759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08089C7B-2B11-425D-BB1A-6E8E032C874F}" type="datetime1">
              <a:rPr lang="en-GB" smtClean="0"/>
              <a:t>01/09/2020</a:t>
            </a:fld>
            <a:endParaRPr lang="en-GB"/>
          </a:p>
        </p:txBody>
      </p:sp>
      <p:sp>
        <p:nvSpPr>
          <p:cNvPr id="5" name="Footer Placeholder 4"/>
          <p:cNvSpPr txBox="1">
            <a:spLocks noGrp="1"/>
          </p:cNvSpPr>
          <p:nvPr>
            <p:ph type="ftr" sz="quarter" idx="9"/>
          </p:nvPr>
        </p:nvSpPr>
        <p:spPr/>
        <p:txBody>
          <a:bodyPr/>
          <a:lstStyle>
            <a:lvl1pPr>
              <a:defRPr/>
            </a:lvl1pPr>
          </a:lstStyle>
          <a:p>
            <a:pPr lvl="0"/>
            <a:r>
              <a:rPr lang="en-US"/>
              <a:t>Health &amp; Safety, Incidents and Compliance</a:t>
            </a:r>
            <a:endParaRPr lang="en-GB"/>
          </a:p>
        </p:txBody>
      </p:sp>
      <p:sp>
        <p:nvSpPr>
          <p:cNvPr id="6" name="Slide Number Placeholder 5"/>
          <p:cNvSpPr txBox="1">
            <a:spLocks noGrp="1"/>
          </p:cNvSpPr>
          <p:nvPr>
            <p:ph type="sldNum" sz="quarter" idx="8"/>
          </p:nvPr>
        </p:nvSpPr>
        <p:spPr/>
        <p:txBody>
          <a:bodyPr/>
          <a:lstStyle>
            <a:lvl1pPr>
              <a:defRPr/>
            </a:lvl1pPr>
          </a:lstStyle>
          <a:p>
            <a:pPr lvl="0"/>
            <a:fld id="{B7B89E73-65D3-49F7-98A5-1D684B2309DE}" type="slidenum">
              <a:t>‹#›</a:t>
            </a:fld>
            <a:endParaRPr lang="en-GB"/>
          </a:p>
        </p:txBody>
      </p:sp>
    </p:spTree>
    <p:extLst>
      <p:ext uri="{BB962C8B-B14F-4D97-AF65-F5344CB8AC3E}">
        <p14:creationId xmlns:p14="http://schemas.microsoft.com/office/powerpoint/2010/main" val="42170172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gradFill>
          <a:gsLst>
            <a:gs pos="0">
              <a:srgbClr val="6B6EA2"/>
            </a:gs>
            <a:gs pos="100000">
              <a:srgbClr val="666997"/>
            </a:gs>
          </a:gsLst>
          <a:path path="circle">
            <a:fillToRect l="10000" t="110000" r="90000" b="-10000"/>
          </a:path>
        </a:gradFill>
        <a:effectLst/>
      </p:bgPr>
    </p:bg>
    <p:spTree>
      <p:nvGrpSpPr>
        <p:cNvPr id="1" name=""/>
        <p:cNvGrpSpPr/>
        <p:nvPr/>
      </p:nvGrpSpPr>
      <p:grpSpPr>
        <a:xfrm>
          <a:off x="0" y="0"/>
          <a:ext cx="0" cy="0"/>
          <a:chOff x="0" y="0"/>
          <a:chExt cx="0" cy="0"/>
        </a:xfrm>
      </p:grpSpPr>
      <p:sp>
        <p:nvSpPr>
          <p:cNvPr id="2" name="Title 1"/>
          <p:cNvSpPr txBox="1">
            <a:spLocks noGrp="1"/>
          </p:cNvSpPr>
          <p:nvPr>
            <p:ph type="title"/>
          </p:nvPr>
        </p:nvSpPr>
        <p:spPr>
          <a:xfrm>
            <a:off x="530352" y="1316736"/>
            <a:ext cx="7772400" cy="1362456"/>
          </a:xfrm>
        </p:spPr>
        <p:txBody>
          <a:bodyPr tIns="0"/>
          <a:lstStyle>
            <a:lvl1pPr>
              <a:defRPr sz="5600" b="1">
                <a:solidFill>
                  <a:srgbClr val="677CBF"/>
                </a:solidFill>
                <a:effectLst>
                  <a:outerShdw dist="25402" dir="5400000">
                    <a:srgbClr val="000000"/>
                  </a:outerShdw>
                </a:effectLst>
              </a:defRPr>
            </a:lvl1pPr>
          </a:lstStyle>
          <a:p>
            <a:pPr lvl="0"/>
            <a:r>
              <a:rPr lang="en-US"/>
              <a:t>Click to edit Master title style</a:t>
            </a:r>
          </a:p>
        </p:txBody>
      </p:sp>
      <p:sp>
        <p:nvSpPr>
          <p:cNvPr id="3" name="Text Placeholder 2"/>
          <p:cNvSpPr txBox="1">
            <a:spLocks noGrp="1"/>
          </p:cNvSpPr>
          <p:nvPr>
            <p:ph type="body" idx="1"/>
          </p:nvPr>
        </p:nvSpPr>
        <p:spPr>
          <a:xfrm>
            <a:off x="530352" y="2704667"/>
            <a:ext cx="7772400" cy="1509710"/>
          </a:xfrm>
        </p:spPr>
        <p:txBody>
          <a:bodyPr lIns="45720" rIns="45720"/>
          <a:lstStyle>
            <a:lvl1pPr marL="0" indent="0">
              <a:spcBef>
                <a:spcPts val="500"/>
              </a:spcBef>
              <a:buNone/>
              <a:defRPr sz="2200">
                <a:solidFill>
                  <a:srgbClr val="FFFFFF"/>
                </a:solidFill>
              </a:defRPr>
            </a:lvl1pPr>
          </a:lstStyle>
          <a:p>
            <a:pPr lvl="0"/>
            <a:r>
              <a:rPr lang="en-US"/>
              <a:t>Click to edit Master text styles</a:t>
            </a:r>
          </a:p>
        </p:txBody>
      </p:sp>
      <p:sp>
        <p:nvSpPr>
          <p:cNvPr id="4" name="Date Placeholder 3"/>
          <p:cNvSpPr txBox="1">
            <a:spLocks noGrp="1"/>
          </p:cNvSpPr>
          <p:nvPr>
            <p:ph type="dt" sz="half" idx="7"/>
          </p:nvPr>
        </p:nvSpPr>
        <p:spPr/>
        <p:txBody>
          <a:bodyPr/>
          <a:lstStyle>
            <a:lvl1pPr>
              <a:defRPr>
                <a:solidFill>
                  <a:srgbClr val="A4C2EE"/>
                </a:solidFill>
              </a:defRPr>
            </a:lvl1pPr>
          </a:lstStyle>
          <a:p>
            <a:pPr lvl="0"/>
            <a:fld id="{9AD32886-2645-4972-913B-6EA2C68D389E}" type="datetime1">
              <a:rPr lang="en-GB" smtClean="0"/>
              <a:t>01/09/2020</a:t>
            </a:fld>
            <a:endParaRPr lang="en-GB"/>
          </a:p>
        </p:txBody>
      </p:sp>
      <p:sp>
        <p:nvSpPr>
          <p:cNvPr id="5" name="Footer Placeholder 4"/>
          <p:cNvSpPr txBox="1">
            <a:spLocks noGrp="1"/>
          </p:cNvSpPr>
          <p:nvPr>
            <p:ph type="ftr" sz="quarter" idx="9"/>
          </p:nvPr>
        </p:nvSpPr>
        <p:spPr/>
        <p:txBody>
          <a:bodyPr/>
          <a:lstStyle>
            <a:lvl1pPr>
              <a:defRPr>
                <a:solidFill>
                  <a:srgbClr val="A4C2EE"/>
                </a:solidFill>
              </a:defRPr>
            </a:lvl1pPr>
          </a:lstStyle>
          <a:p>
            <a:pPr lvl="0"/>
            <a:r>
              <a:rPr lang="en-US"/>
              <a:t>Health &amp; Safety, Incidents and Compliance</a:t>
            </a:r>
            <a:endParaRPr lang="en-GB"/>
          </a:p>
        </p:txBody>
      </p:sp>
      <p:sp>
        <p:nvSpPr>
          <p:cNvPr id="6" name="Slide Number Placeholder 5"/>
          <p:cNvSpPr txBox="1">
            <a:spLocks noGrp="1"/>
          </p:cNvSpPr>
          <p:nvPr>
            <p:ph type="sldNum" sz="quarter" idx="8"/>
          </p:nvPr>
        </p:nvSpPr>
        <p:spPr/>
        <p:txBody>
          <a:bodyPr/>
          <a:lstStyle>
            <a:lvl1pPr>
              <a:defRPr>
                <a:solidFill>
                  <a:srgbClr val="A4C2EE"/>
                </a:solidFill>
              </a:defRPr>
            </a:lvl1pPr>
          </a:lstStyle>
          <a:p>
            <a:pPr lvl="0"/>
            <a:fld id="{6F87693D-D384-4931-A479-A60C4AC50991}" type="slidenum">
              <a:t>‹#›</a:t>
            </a:fld>
            <a:endParaRPr lang="en-GB"/>
          </a:p>
        </p:txBody>
      </p:sp>
    </p:spTree>
    <p:extLst>
      <p:ext uri="{BB962C8B-B14F-4D97-AF65-F5344CB8AC3E}">
        <p14:creationId xmlns:p14="http://schemas.microsoft.com/office/powerpoint/2010/main" val="3399803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a:xfrm>
            <a:off x="457200" y="1920084"/>
            <a:ext cx="4038603" cy="4434840"/>
          </a:xfrm>
        </p:spPr>
        <p:txBody>
          <a:bodyPr/>
          <a:lstStyle>
            <a:lvl1pPr>
              <a:defRPr/>
            </a:lvl1pPr>
            <a:lvl2pPr>
              <a:defRPr/>
            </a:lvl2pPr>
            <a:lvl3pPr>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txBox="1">
            <a:spLocks noGrp="1"/>
          </p:cNvSpPr>
          <p:nvPr>
            <p:ph idx="2"/>
          </p:nvPr>
        </p:nvSpPr>
        <p:spPr>
          <a:xfrm>
            <a:off x="4648196" y="1920084"/>
            <a:ext cx="4038603" cy="4434840"/>
          </a:xfrm>
        </p:spPr>
        <p:txBody>
          <a:bodyPr/>
          <a:lstStyle>
            <a:lvl1pPr>
              <a:defRPr/>
            </a:lvl1pPr>
            <a:lvl2pPr>
              <a:defRPr/>
            </a:lvl2pPr>
            <a:lvl3pPr>
              <a:defRPr sz="2000"/>
            </a:lvl3pPr>
            <a:lvl4pPr>
              <a:spcBef>
                <a:spcPts val="400"/>
              </a:spcBef>
              <a:defRPr sz="1800"/>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txBox="1">
            <a:spLocks noGrp="1"/>
          </p:cNvSpPr>
          <p:nvPr>
            <p:ph type="dt" sz="half" idx="7"/>
          </p:nvPr>
        </p:nvSpPr>
        <p:spPr/>
        <p:txBody>
          <a:bodyPr/>
          <a:lstStyle>
            <a:lvl1pPr>
              <a:defRPr/>
            </a:lvl1pPr>
          </a:lstStyle>
          <a:p>
            <a:pPr lvl="0"/>
            <a:fld id="{D046E236-469D-43DF-8E79-75E42766992C}" type="datetime1">
              <a:rPr lang="en-GB" smtClean="0"/>
              <a:t>01/09/2020</a:t>
            </a:fld>
            <a:endParaRPr lang="en-GB"/>
          </a:p>
        </p:txBody>
      </p:sp>
      <p:sp>
        <p:nvSpPr>
          <p:cNvPr id="6" name="Footer Placeholder 5"/>
          <p:cNvSpPr txBox="1">
            <a:spLocks noGrp="1"/>
          </p:cNvSpPr>
          <p:nvPr>
            <p:ph type="ftr" sz="quarter" idx="9"/>
          </p:nvPr>
        </p:nvSpPr>
        <p:spPr/>
        <p:txBody>
          <a:bodyPr/>
          <a:lstStyle>
            <a:lvl1pPr>
              <a:defRPr/>
            </a:lvl1pPr>
          </a:lstStyle>
          <a:p>
            <a:pPr lvl="0"/>
            <a:r>
              <a:rPr lang="en-US"/>
              <a:t>Health &amp; Safety, Incidents and Compliance</a:t>
            </a:r>
            <a:endParaRPr lang="en-GB"/>
          </a:p>
        </p:txBody>
      </p:sp>
      <p:sp>
        <p:nvSpPr>
          <p:cNvPr id="7" name="Slide Number Placeholder 6"/>
          <p:cNvSpPr txBox="1">
            <a:spLocks noGrp="1"/>
          </p:cNvSpPr>
          <p:nvPr>
            <p:ph type="sldNum" sz="quarter" idx="8"/>
          </p:nvPr>
        </p:nvSpPr>
        <p:spPr/>
        <p:txBody>
          <a:bodyPr/>
          <a:lstStyle>
            <a:lvl1pPr>
              <a:defRPr/>
            </a:lvl1pPr>
          </a:lstStyle>
          <a:p>
            <a:pPr lvl="0"/>
            <a:fld id="{F75AA17B-E93C-4E0B-9A34-05E26F69EA26}" type="slidenum">
              <a:t>‹#›</a:t>
            </a:fld>
            <a:endParaRPr lang="en-GB"/>
          </a:p>
        </p:txBody>
      </p:sp>
    </p:spTree>
    <p:extLst>
      <p:ext uri="{BB962C8B-B14F-4D97-AF65-F5344CB8AC3E}">
        <p14:creationId xmlns:p14="http://schemas.microsoft.com/office/powerpoint/2010/main" val="2186034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Text Placeholder 2"/>
          <p:cNvSpPr txBox="1">
            <a:spLocks noGrp="1"/>
          </p:cNvSpPr>
          <p:nvPr>
            <p:ph type="body" idx="1"/>
          </p:nvPr>
        </p:nvSpPr>
        <p:spPr>
          <a:xfrm>
            <a:off x="457200" y="1855244"/>
            <a:ext cx="4040184" cy="659355"/>
          </a:xfrm>
        </p:spPr>
        <p:txBody>
          <a:bodyPr lIns="45720" tIns="0" rIns="45720" bIns="0" anchor="ctr"/>
          <a:lstStyle>
            <a:lvl1pPr marL="0" indent="0">
              <a:buNone/>
              <a:defRPr sz="2400" b="1">
                <a:solidFill>
                  <a:srgbClr val="242852"/>
                </a:solidFill>
              </a:defRPr>
            </a:lvl1pPr>
          </a:lstStyle>
          <a:p>
            <a:pPr lvl="0"/>
            <a:r>
              <a:rPr lang="en-US"/>
              <a:t>Click to edit Master text styles</a:t>
            </a:r>
          </a:p>
        </p:txBody>
      </p:sp>
      <p:sp>
        <p:nvSpPr>
          <p:cNvPr id="4" name="Text Placeholder 3"/>
          <p:cNvSpPr txBox="1">
            <a:spLocks noGrp="1"/>
          </p:cNvSpPr>
          <p:nvPr>
            <p:ph type="body" idx="3"/>
          </p:nvPr>
        </p:nvSpPr>
        <p:spPr>
          <a:xfrm>
            <a:off x="4645023" y="1859752"/>
            <a:ext cx="4041776" cy="654847"/>
          </a:xfrm>
        </p:spPr>
        <p:txBody>
          <a:bodyPr lIns="45720" tIns="0" rIns="45720" bIns="0" anchor="ctr"/>
          <a:lstStyle>
            <a:lvl1pPr marL="0" indent="0">
              <a:buNone/>
              <a:defRPr sz="2400" b="1">
                <a:solidFill>
                  <a:srgbClr val="242852"/>
                </a:solidFill>
              </a:defRPr>
            </a:lvl1pPr>
          </a:lstStyle>
          <a:p>
            <a:pPr lvl="0"/>
            <a:r>
              <a:rPr lang="en-US"/>
              <a:t>Click to edit Master text styles</a:t>
            </a:r>
          </a:p>
        </p:txBody>
      </p:sp>
      <p:sp>
        <p:nvSpPr>
          <p:cNvPr id="5" name="Content Placeholder 4"/>
          <p:cNvSpPr txBox="1">
            <a:spLocks noGrp="1"/>
          </p:cNvSpPr>
          <p:nvPr>
            <p:ph idx="2"/>
          </p:nvPr>
        </p:nvSpPr>
        <p:spPr>
          <a:xfrm>
            <a:off x="457200" y="2514600"/>
            <a:ext cx="4040184" cy="3845719"/>
          </a:xfrm>
        </p:spPr>
        <p:txBody>
          <a:bodyPr tIns="0"/>
          <a:lstStyle>
            <a:lvl1pPr>
              <a:spcBef>
                <a:spcPts val="500"/>
              </a:spcBef>
              <a:defRPr sz="22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txBox="1">
            <a:spLocks noGrp="1"/>
          </p:cNvSpPr>
          <p:nvPr>
            <p:ph idx="4"/>
          </p:nvPr>
        </p:nvSpPr>
        <p:spPr>
          <a:xfrm>
            <a:off x="4645023" y="2514600"/>
            <a:ext cx="4041776" cy="3845719"/>
          </a:xfrm>
        </p:spPr>
        <p:txBody>
          <a:bodyPr tIns="0"/>
          <a:lstStyle>
            <a:lvl1pPr>
              <a:spcBef>
                <a:spcPts val="500"/>
              </a:spcBef>
              <a:defRPr sz="2200"/>
            </a:lvl1pPr>
            <a:lvl2pPr>
              <a:spcBef>
                <a:spcPts val="500"/>
              </a:spcBef>
              <a:defRPr sz="2000"/>
            </a:lvl2pPr>
            <a:lvl3pPr>
              <a:spcBef>
                <a:spcPts val="400"/>
              </a:spcBef>
              <a:defRPr sz="1800"/>
            </a:lvl3pPr>
            <a:lvl4pPr>
              <a:spcBef>
                <a:spcPts val="400"/>
              </a:spcBef>
              <a:defRPr sz="1600"/>
            </a:lvl4pPr>
            <a:lvl5pPr>
              <a:spcBef>
                <a:spcPts val="400"/>
              </a:spcBef>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txBox="1">
            <a:spLocks noGrp="1"/>
          </p:cNvSpPr>
          <p:nvPr>
            <p:ph type="dt" sz="half" idx="7"/>
          </p:nvPr>
        </p:nvSpPr>
        <p:spPr/>
        <p:txBody>
          <a:bodyPr/>
          <a:lstStyle>
            <a:lvl1pPr>
              <a:defRPr/>
            </a:lvl1pPr>
          </a:lstStyle>
          <a:p>
            <a:pPr lvl="0"/>
            <a:fld id="{7ECD8BB3-EA52-45A9-901F-6F381DEA85E1}" type="datetime1">
              <a:rPr lang="en-GB" smtClean="0"/>
              <a:t>01/09/2020</a:t>
            </a:fld>
            <a:endParaRPr lang="en-GB"/>
          </a:p>
        </p:txBody>
      </p:sp>
      <p:sp>
        <p:nvSpPr>
          <p:cNvPr id="8" name="Footer Placeholder 7"/>
          <p:cNvSpPr txBox="1">
            <a:spLocks noGrp="1"/>
          </p:cNvSpPr>
          <p:nvPr>
            <p:ph type="ftr" sz="quarter" idx="9"/>
          </p:nvPr>
        </p:nvSpPr>
        <p:spPr/>
        <p:txBody>
          <a:bodyPr/>
          <a:lstStyle>
            <a:lvl1pPr>
              <a:defRPr/>
            </a:lvl1pPr>
          </a:lstStyle>
          <a:p>
            <a:pPr lvl="0"/>
            <a:r>
              <a:rPr lang="en-US"/>
              <a:t>Health &amp; Safety, Incidents and Compliance</a:t>
            </a:r>
            <a:endParaRPr lang="en-GB"/>
          </a:p>
        </p:txBody>
      </p:sp>
      <p:sp>
        <p:nvSpPr>
          <p:cNvPr id="9" name="Slide Number Placeholder 8"/>
          <p:cNvSpPr txBox="1">
            <a:spLocks noGrp="1"/>
          </p:cNvSpPr>
          <p:nvPr>
            <p:ph type="sldNum" sz="quarter" idx="8"/>
          </p:nvPr>
        </p:nvSpPr>
        <p:spPr/>
        <p:txBody>
          <a:bodyPr/>
          <a:lstStyle>
            <a:lvl1pPr>
              <a:defRPr/>
            </a:lvl1pPr>
          </a:lstStyle>
          <a:p>
            <a:pPr lvl="0"/>
            <a:fld id="{47C37229-A6B8-4ED2-873D-E8D0978D3CB9}" type="slidenum">
              <a:t>‹#›</a:t>
            </a:fld>
            <a:endParaRPr lang="en-GB"/>
          </a:p>
        </p:txBody>
      </p:sp>
    </p:spTree>
    <p:extLst>
      <p:ext uri="{BB962C8B-B14F-4D97-AF65-F5344CB8AC3E}">
        <p14:creationId xmlns:p14="http://schemas.microsoft.com/office/powerpoint/2010/main" val="28637830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a:xfrm>
            <a:off x="457200" y="704088"/>
            <a:ext cx="8305796" cy="1143000"/>
          </a:xfrm>
        </p:spPr>
        <p:txBody>
          <a:bodyPr/>
          <a:lstStyle>
            <a:lvl1pPr>
              <a:defRPr/>
            </a:lvl1pPr>
          </a:lstStyle>
          <a:p>
            <a:pPr lvl="0"/>
            <a:r>
              <a:rPr lang="en-US"/>
              <a:t>Click to edit Master title style</a:t>
            </a:r>
          </a:p>
        </p:txBody>
      </p:sp>
      <p:sp>
        <p:nvSpPr>
          <p:cNvPr id="3" name="Date Placeholder 2"/>
          <p:cNvSpPr txBox="1">
            <a:spLocks noGrp="1"/>
          </p:cNvSpPr>
          <p:nvPr>
            <p:ph type="dt" sz="half" idx="7"/>
          </p:nvPr>
        </p:nvSpPr>
        <p:spPr/>
        <p:txBody>
          <a:bodyPr/>
          <a:lstStyle>
            <a:lvl1pPr>
              <a:defRPr/>
            </a:lvl1pPr>
          </a:lstStyle>
          <a:p>
            <a:pPr lvl="0"/>
            <a:fld id="{19A0833D-E7F6-4E72-91FB-E86C002E6D92}" type="datetime1">
              <a:rPr lang="en-GB" smtClean="0"/>
              <a:t>01/09/2020</a:t>
            </a:fld>
            <a:endParaRPr lang="en-GB"/>
          </a:p>
        </p:txBody>
      </p:sp>
      <p:sp>
        <p:nvSpPr>
          <p:cNvPr id="4" name="Footer Placeholder 3"/>
          <p:cNvSpPr txBox="1">
            <a:spLocks noGrp="1"/>
          </p:cNvSpPr>
          <p:nvPr>
            <p:ph type="ftr" sz="quarter" idx="9"/>
          </p:nvPr>
        </p:nvSpPr>
        <p:spPr/>
        <p:txBody>
          <a:bodyPr/>
          <a:lstStyle>
            <a:lvl1pPr>
              <a:defRPr/>
            </a:lvl1pPr>
          </a:lstStyle>
          <a:p>
            <a:pPr lvl="0"/>
            <a:r>
              <a:rPr lang="en-US"/>
              <a:t>Health &amp; Safety, Incidents and Compliance</a:t>
            </a:r>
            <a:endParaRPr lang="en-GB"/>
          </a:p>
        </p:txBody>
      </p:sp>
      <p:sp>
        <p:nvSpPr>
          <p:cNvPr id="5" name="Slide Number Placeholder 4"/>
          <p:cNvSpPr txBox="1">
            <a:spLocks noGrp="1"/>
          </p:cNvSpPr>
          <p:nvPr>
            <p:ph type="sldNum" sz="quarter" idx="8"/>
          </p:nvPr>
        </p:nvSpPr>
        <p:spPr/>
        <p:txBody>
          <a:bodyPr/>
          <a:lstStyle>
            <a:lvl1pPr>
              <a:defRPr/>
            </a:lvl1pPr>
          </a:lstStyle>
          <a:p>
            <a:pPr lvl="0"/>
            <a:fld id="{12B55D97-37F2-4C3B-A819-21FB1DD6E765}" type="slidenum">
              <a:t>‹#›</a:t>
            </a:fld>
            <a:endParaRPr lang="en-GB"/>
          </a:p>
        </p:txBody>
      </p:sp>
    </p:spTree>
    <p:extLst>
      <p:ext uri="{BB962C8B-B14F-4D97-AF65-F5344CB8AC3E}">
        <p14:creationId xmlns:p14="http://schemas.microsoft.com/office/powerpoint/2010/main" val="30689919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22189027-26B3-4DE7-ADAB-5FCB1998F61F}" type="datetime1">
              <a:rPr lang="en-GB" smtClean="0"/>
              <a:t>01/09/2020</a:t>
            </a:fld>
            <a:endParaRPr lang="en-GB"/>
          </a:p>
        </p:txBody>
      </p:sp>
      <p:sp>
        <p:nvSpPr>
          <p:cNvPr id="3" name="Footer Placeholder 2"/>
          <p:cNvSpPr txBox="1">
            <a:spLocks noGrp="1"/>
          </p:cNvSpPr>
          <p:nvPr>
            <p:ph type="ftr" sz="quarter" idx="9"/>
          </p:nvPr>
        </p:nvSpPr>
        <p:spPr/>
        <p:txBody>
          <a:bodyPr/>
          <a:lstStyle>
            <a:lvl1pPr>
              <a:defRPr/>
            </a:lvl1pPr>
          </a:lstStyle>
          <a:p>
            <a:pPr lvl="0"/>
            <a:r>
              <a:rPr lang="en-US"/>
              <a:t>Health &amp; Safety, Incidents and Compliance</a:t>
            </a:r>
            <a:endParaRPr lang="en-GB"/>
          </a:p>
        </p:txBody>
      </p:sp>
      <p:sp>
        <p:nvSpPr>
          <p:cNvPr id="4" name="Slide Number Placeholder 3"/>
          <p:cNvSpPr txBox="1">
            <a:spLocks noGrp="1"/>
          </p:cNvSpPr>
          <p:nvPr>
            <p:ph type="sldNum" sz="quarter" idx="8"/>
          </p:nvPr>
        </p:nvSpPr>
        <p:spPr/>
        <p:txBody>
          <a:bodyPr/>
          <a:lstStyle>
            <a:lvl1pPr>
              <a:defRPr/>
            </a:lvl1pPr>
          </a:lstStyle>
          <a:p>
            <a:pPr lvl="0"/>
            <a:fld id="{0CDA5157-EFDD-4534-AB90-7EBDFCC186D9}" type="slidenum">
              <a:t>‹#›</a:t>
            </a:fld>
            <a:endParaRPr lang="en-GB"/>
          </a:p>
        </p:txBody>
      </p:sp>
    </p:spTree>
    <p:extLst>
      <p:ext uri="{BB962C8B-B14F-4D97-AF65-F5344CB8AC3E}">
        <p14:creationId xmlns:p14="http://schemas.microsoft.com/office/powerpoint/2010/main" val="26333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685800" y="514350"/>
            <a:ext cx="2743200" cy="1162046"/>
          </a:xfrm>
        </p:spPr>
        <p:txBody>
          <a:bodyPr/>
          <a:lstStyle>
            <a:lvl1pPr>
              <a:defRPr sz="2600"/>
            </a:lvl1pPr>
          </a:lstStyle>
          <a:p>
            <a:pPr lvl="0"/>
            <a:r>
              <a:rPr lang="en-US"/>
              <a:t>Click to edit Master title style</a:t>
            </a:r>
          </a:p>
        </p:txBody>
      </p:sp>
      <p:sp>
        <p:nvSpPr>
          <p:cNvPr id="3" name="Text Placeholder 2"/>
          <p:cNvSpPr txBox="1">
            <a:spLocks noGrp="1"/>
          </p:cNvSpPr>
          <p:nvPr>
            <p:ph type="body" idx="2"/>
          </p:nvPr>
        </p:nvSpPr>
        <p:spPr>
          <a:xfrm>
            <a:off x="685800" y="1676396"/>
            <a:ext cx="2743200" cy="4572000"/>
          </a:xfrm>
        </p:spPr>
        <p:txBody>
          <a:bodyPr lIns="18288" rIns="18288"/>
          <a:lstStyle>
            <a:lvl1pPr marL="0" indent="0">
              <a:spcBef>
                <a:spcPts val="300"/>
              </a:spcBef>
              <a:buNone/>
              <a:defRPr sz="1400"/>
            </a:lvl1pPr>
          </a:lstStyle>
          <a:p>
            <a:pPr lvl="0"/>
            <a:r>
              <a:rPr lang="en-US"/>
              <a:t>Click to edit Master text styles</a:t>
            </a:r>
          </a:p>
        </p:txBody>
      </p:sp>
      <p:sp>
        <p:nvSpPr>
          <p:cNvPr id="4" name="Content Placeholder 3"/>
          <p:cNvSpPr txBox="1">
            <a:spLocks noGrp="1"/>
          </p:cNvSpPr>
          <p:nvPr>
            <p:ph idx="1"/>
          </p:nvPr>
        </p:nvSpPr>
        <p:spPr>
          <a:xfrm>
            <a:off x="3575047" y="1676396"/>
            <a:ext cx="5111752" cy="4572000"/>
          </a:xfrm>
        </p:spPr>
        <p:txBody>
          <a:bodyPr tIns="0"/>
          <a:lstStyle>
            <a:lvl1pPr>
              <a:spcBef>
                <a:spcPts val="700"/>
              </a:spcBef>
              <a:defRPr sz="2800"/>
            </a:lvl1pPr>
            <a:lvl2pPr>
              <a:defRPr sz="2600"/>
            </a:lvl2pPr>
            <a:lvl3pPr>
              <a:spcBef>
                <a:spcPts val="600"/>
              </a:spcBef>
              <a:defRPr sz="2400"/>
            </a:lvl3pPr>
            <a:lvl4pPr>
              <a:defRPr/>
            </a:lvl4pPr>
            <a:lvl5pPr>
              <a:spcBef>
                <a:spcPts val="400"/>
              </a:spcBef>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txBox="1">
            <a:spLocks noGrp="1"/>
          </p:cNvSpPr>
          <p:nvPr>
            <p:ph type="dt" sz="half" idx="7"/>
          </p:nvPr>
        </p:nvSpPr>
        <p:spPr/>
        <p:txBody>
          <a:bodyPr/>
          <a:lstStyle>
            <a:lvl1pPr>
              <a:defRPr/>
            </a:lvl1pPr>
          </a:lstStyle>
          <a:p>
            <a:pPr lvl="0"/>
            <a:fld id="{E4C7668A-375D-4A13-ACCB-69A3DD470B18}" type="datetime1">
              <a:rPr lang="en-GB" smtClean="0"/>
              <a:t>01/09/2020</a:t>
            </a:fld>
            <a:endParaRPr lang="en-GB"/>
          </a:p>
        </p:txBody>
      </p:sp>
      <p:sp>
        <p:nvSpPr>
          <p:cNvPr id="6" name="Footer Placeholder 5"/>
          <p:cNvSpPr txBox="1">
            <a:spLocks noGrp="1"/>
          </p:cNvSpPr>
          <p:nvPr>
            <p:ph type="ftr" sz="quarter" idx="9"/>
          </p:nvPr>
        </p:nvSpPr>
        <p:spPr/>
        <p:txBody>
          <a:bodyPr/>
          <a:lstStyle>
            <a:lvl1pPr>
              <a:defRPr/>
            </a:lvl1pPr>
          </a:lstStyle>
          <a:p>
            <a:pPr lvl="0"/>
            <a:r>
              <a:rPr lang="en-US"/>
              <a:t>Health &amp; Safety, Incidents and Compliance</a:t>
            </a:r>
            <a:endParaRPr lang="en-GB"/>
          </a:p>
        </p:txBody>
      </p:sp>
      <p:sp>
        <p:nvSpPr>
          <p:cNvPr id="7" name="Slide Number Placeholder 6"/>
          <p:cNvSpPr txBox="1">
            <a:spLocks noGrp="1"/>
          </p:cNvSpPr>
          <p:nvPr>
            <p:ph type="sldNum" sz="quarter" idx="8"/>
          </p:nvPr>
        </p:nvSpPr>
        <p:spPr/>
        <p:txBody>
          <a:bodyPr/>
          <a:lstStyle>
            <a:lvl1pPr>
              <a:defRPr/>
            </a:lvl1pPr>
          </a:lstStyle>
          <a:p>
            <a:pPr lvl="0"/>
            <a:fld id="{4D7D3195-B804-435B-88E1-CD9B99389F1C}" type="slidenum">
              <a:t>‹#›</a:t>
            </a:fld>
            <a:endParaRPr lang="en-GB"/>
          </a:p>
        </p:txBody>
      </p:sp>
    </p:spTree>
    <p:extLst>
      <p:ext uri="{BB962C8B-B14F-4D97-AF65-F5344CB8AC3E}">
        <p14:creationId xmlns:p14="http://schemas.microsoft.com/office/powerpoint/2010/main" val="15631578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Snip and Round Single Corner Rectangle 8"/>
          <p:cNvSpPr/>
          <p:nvPr/>
        </p:nvSpPr>
        <p:spPr>
          <a:xfrm rot="420008" flipV="1">
            <a:off x="3165754" y="1108079"/>
            <a:ext cx="5257800" cy="4114800"/>
          </a:xfrm>
          <a:custGeom>
            <a:avLst>
              <a:gd name="f8" fmla="val 0"/>
              <a:gd name="f9" fmla="val 3646"/>
            </a:avLst>
            <a:gdLst>
              <a:gd name="f2" fmla="val 10800000"/>
              <a:gd name="f3" fmla="val 5400000"/>
              <a:gd name="f4" fmla="val w"/>
              <a:gd name="f5" fmla="val h"/>
              <a:gd name="f6" fmla="val ss"/>
              <a:gd name="f7" fmla="val 0"/>
              <a:gd name="f8" fmla="val 0"/>
              <a:gd name="f9" fmla="val 3646"/>
              <a:gd name="f10" fmla="abs f4"/>
              <a:gd name="f11" fmla="abs f5"/>
              <a:gd name="f12" fmla="abs f6"/>
              <a:gd name="f13" fmla="val f7"/>
              <a:gd name="f14" fmla="val f8"/>
              <a:gd name="f15" fmla="val f9"/>
              <a:gd name="f16" fmla="?: f10 f4 1"/>
              <a:gd name="f17" fmla="?: f11 f5 1"/>
              <a:gd name="f18" fmla="?: f12 f6 1"/>
              <a:gd name="f19" fmla="*/ f16 1 21600"/>
              <a:gd name="f20" fmla="*/ f17 1 21600"/>
              <a:gd name="f21" fmla="*/ 21600 f16 1"/>
              <a:gd name="f22" fmla="*/ 21600 f17 1"/>
              <a:gd name="f23" fmla="min f20 f19"/>
              <a:gd name="f24" fmla="*/ f21 1 f18"/>
              <a:gd name="f25" fmla="*/ f22 1 f18"/>
              <a:gd name="f26" fmla="val f24"/>
              <a:gd name="f27" fmla="val f25"/>
              <a:gd name="f28" fmla="*/ f13 f23 1"/>
              <a:gd name="f29" fmla="+- f27 0 f13"/>
              <a:gd name="f30" fmla="+- f26 0 f13"/>
              <a:gd name="f31" fmla="*/ f27 f23 1"/>
              <a:gd name="f32" fmla="*/ f26 f23 1"/>
              <a:gd name="f33" fmla="min f30 f29"/>
              <a:gd name="f34" fmla="*/ f33 f14 1"/>
              <a:gd name="f35" fmla="*/ f33 f15 1"/>
              <a:gd name="f36" fmla="*/ f34 1 100000"/>
              <a:gd name="f37" fmla="*/ f35 1 100000"/>
              <a:gd name="f38" fmla="+- f26 0 f37"/>
              <a:gd name="f39" fmla="*/ f36 29289 1"/>
              <a:gd name="f40" fmla="*/ f36 f23 1"/>
              <a:gd name="f41" fmla="*/ f37 f23 1"/>
              <a:gd name="f42" fmla="*/ f39 1 100000"/>
              <a:gd name="f43" fmla="+- f38 f26 0"/>
              <a:gd name="f44" fmla="*/ f38 f23 1"/>
              <a:gd name="f45" fmla="*/ f43 1 2"/>
              <a:gd name="f46" fmla="*/ f42 f23 1"/>
              <a:gd name="f47" fmla="*/ f45 f23 1"/>
            </a:gdLst>
            <a:ahLst/>
            <a:cxnLst>
              <a:cxn ang="3cd4">
                <a:pos x="hc" y="t"/>
              </a:cxn>
              <a:cxn ang="0">
                <a:pos x="r" y="vc"/>
              </a:cxn>
              <a:cxn ang="cd4">
                <a:pos x="hc" y="b"/>
              </a:cxn>
              <a:cxn ang="cd2">
                <a:pos x="l" y="vc"/>
              </a:cxn>
            </a:cxnLst>
            <a:rect l="f46" t="f46" r="f47" b="f31"/>
            <a:pathLst>
              <a:path>
                <a:moveTo>
                  <a:pt x="f40" y="f28"/>
                </a:moveTo>
                <a:lnTo>
                  <a:pt x="f44" y="f28"/>
                </a:lnTo>
                <a:lnTo>
                  <a:pt x="f32" y="f41"/>
                </a:lnTo>
                <a:lnTo>
                  <a:pt x="f32" y="f31"/>
                </a:lnTo>
                <a:lnTo>
                  <a:pt x="f28" y="f31"/>
                </a:lnTo>
                <a:lnTo>
                  <a:pt x="f28" y="f40"/>
                </a:lnTo>
                <a:arcTo wR="f40" hR="f40" stAng="f2" swAng="f3"/>
                <a:close/>
              </a:path>
            </a:pathLst>
          </a:custGeom>
          <a:solidFill>
            <a:srgbClr val="FFFFFF"/>
          </a:solidFill>
          <a:ln w="3172">
            <a:solidFill>
              <a:srgbClr val="C0C0C0"/>
            </a:solidFill>
            <a:prstDash val="solid"/>
          </a:ln>
          <a:effectLst>
            <a:outerShdw dist="38499" dir="7499967" algn="tl">
              <a:srgbClr val="000000">
                <a:alpha val="25000"/>
              </a:srgbClr>
            </a:outerShdw>
          </a:effectLst>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tantia"/>
            </a:endParaRPr>
          </a:p>
        </p:txBody>
      </p:sp>
      <p:sp>
        <p:nvSpPr>
          <p:cNvPr id="3" name="Right Triangle 11"/>
          <p:cNvSpPr/>
          <p:nvPr/>
        </p:nvSpPr>
        <p:spPr>
          <a:xfrm rot="420008" flipV="1">
            <a:off x="8004136" y="5359764"/>
            <a:ext cx="155448" cy="155448"/>
          </a:xfrm>
          <a:custGeom>
            <a:avLst/>
            <a:gdLst>
              <a:gd name="f0" fmla="val 10800000"/>
              <a:gd name="f1" fmla="val 5400000"/>
              <a:gd name="f2" fmla="val 180"/>
              <a:gd name="f3" fmla="val w"/>
              <a:gd name="f4" fmla="val h"/>
              <a:gd name="f5" fmla="val ss"/>
              <a:gd name="f6" fmla="val 0"/>
              <a:gd name="f7" fmla="+- 0 0 -360"/>
              <a:gd name="f8" fmla="+- 0 0 -180"/>
              <a:gd name="f9" fmla="+- 0 0 -90"/>
              <a:gd name="f10" fmla="abs f3"/>
              <a:gd name="f11" fmla="abs f4"/>
              <a:gd name="f12" fmla="abs f5"/>
              <a:gd name="f13" fmla="val f6"/>
              <a:gd name="f14" fmla="*/ f7 f0 1"/>
              <a:gd name="f15" fmla="*/ f8 f0 1"/>
              <a:gd name="f16" fmla="*/ f9 f0 1"/>
              <a:gd name="f17" fmla="?: f10 f3 1"/>
              <a:gd name="f18" fmla="?: f11 f4 1"/>
              <a:gd name="f19" fmla="?: f12 f5 1"/>
              <a:gd name="f20" fmla="*/ f14 1 f2"/>
              <a:gd name="f21" fmla="*/ f15 1 f2"/>
              <a:gd name="f22" fmla="*/ f16 1 f2"/>
              <a:gd name="f23" fmla="*/ f17 1 21600"/>
              <a:gd name="f24" fmla="*/ f18 1 21600"/>
              <a:gd name="f25" fmla="*/ 21600 f17 1"/>
              <a:gd name="f26" fmla="*/ 21600 f18 1"/>
              <a:gd name="f27" fmla="+- f20 0 f1"/>
              <a:gd name="f28" fmla="+- f21 0 f1"/>
              <a:gd name="f29" fmla="+- f22 0 f1"/>
              <a:gd name="f30" fmla="min f24 f23"/>
              <a:gd name="f31" fmla="*/ f25 1 f19"/>
              <a:gd name="f32" fmla="*/ f26 1 f19"/>
              <a:gd name="f33" fmla="val f31"/>
              <a:gd name="f34" fmla="val f32"/>
              <a:gd name="f35" fmla="*/ f13 f30 1"/>
              <a:gd name="f36" fmla="+- f34 0 f13"/>
              <a:gd name="f37" fmla="+- f33 0 f13"/>
              <a:gd name="f38" fmla="*/ f34 f30 1"/>
              <a:gd name="f39" fmla="*/ f33 f30 1"/>
              <a:gd name="f40" fmla="*/ f36 1 2"/>
              <a:gd name="f41" fmla="*/ f37 1 2"/>
              <a:gd name="f42" fmla="*/ f37 1 12"/>
              <a:gd name="f43" fmla="*/ f36 7 1"/>
              <a:gd name="f44" fmla="*/ f37 7 1"/>
              <a:gd name="f45" fmla="*/ f36 11 1"/>
              <a:gd name="f46" fmla="+- f13 f40 0"/>
              <a:gd name="f47" fmla="+- f13 f41 0"/>
              <a:gd name="f48" fmla="*/ f43 1 12"/>
              <a:gd name="f49" fmla="*/ f44 1 12"/>
              <a:gd name="f50" fmla="*/ f45 1 12"/>
              <a:gd name="f51" fmla="*/ f42 f30 1"/>
              <a:gd name="f52" fmla="*/ f48 f30 1"/>
              <a:gd name="f53" fmla="*/ f49 f30 1"/>
              <a:gd name="f54" fmla="*/ f50 f30 1"/>
              <a:gd name="f55" fmla="*/ f47 f30 1"/>
              <a:gd name="f56" fmla="*/ f46 f30 1"/>
            </a:gdLst>
            <a:ahLst/>
            <a:cxnLst>
              <a:cxn ang="3cd4">
                <a:pos x="hc" y="t"/>
              </a:cxn>
              <a:cxn ang="0">
                <a:pos x="r" y="vc"/>
              </a:cxn>
              <a:cxn ang="cd4">
                <a:pos x="hc" y="b"/>
              </a:cxn>
              <a:cxn ang="cd2">
                <a:pos x="l" y="vc"/>
              </a:cxn>
              <a:cxn ang="f27">
                <a:pos x="f35" y="f35"/>
              </a:cxn>
              <a:cxn ang="f28">
                <a:pos x="f35" y="f38"/>
              </a:cxn>
              <a:cxn ang="f28">
                <a:pos x="f39" y="f38"/>
              </a:cxn>
              <a:cxn ang="f29">
                <a:pos x="f55" y="f56"/>
              </a:cxn>
            </a:cxnLst>
            <a:rect l="f51" t="f52" r="f53" b="f54"/>
            <a:pathLst>
              <a:path>
                <a:moveTo>
                  <a:pt x="f35" y="f38"/>
                </a:moveTo>
                <a:lnTo>
                  <a:pt x="f35" y="f35"/>
                </a:lnTo>
                <a:lnTo>
                  <a:pt x="f39" y="f38"/>
                </a:lnTo>
                <a:close/>
              </a:path>
            </a:pathLst>
          </a:custGeom>
          <a:solidFill>
            <a:srgbClr val="FFFFFF"/>
          </a:solidFill>
          <a:ln w="12701">
            <a:solidFill>
              <a:srgbClr val="FFFFFF"/>
            </a:solidFill>
            <a:prstDash val="solid"/>
            <a:bevel/>
          </a:ln>
          <a:effectLst>
            <a:outerShdw dist="6348" dir="12898457" algn="tl">
              <a:srgbClr val="000000">
                <a:alpha val="47000"/>
              </a:srgbClr>
            </a:outerShdw>
          </a:effectLst>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onstantia"/>
            </a:endParaRPr>
          </a:p>
        </p:txBody>
      </p:sp>
      <p:sp>
        <p:nvSpPr>
          <p:cNvPr id="4" name="Title 1"/>
          <p:cNvSpPr txBox="1">
            <a:spLocks noGrp="1"/>
          </p:cNvSpPr>
          <p:nvPr>
            <p:ph type="title"/>
          </p:nvPr>
        </p:nvSpPr>
        <p:spPr>
          <a:xfrm>
            <a:off x="609603" y="1176997"/>
            <a:ext cx="2212848" cy="1582625"/>
          </a:xfrm>
        </p:spPr>
        <p:txBody>
          <a:bodyPr lIns="45720" rIns="45720" bIns="45720"/>
          <a:lstStyle>
            <a:lvl1pPr>
              <a:defRPr sz="2000" b="1"/>
            </a:lvl1pPr>
          </a:lstStyle>
          <a:p>
            <a:pPr lvl="0"/>
            <a:r>
              <a:rPr lang="en-US"/>
              <a:t>Click to edit Master title style</a:t>
            </a:r>
          </a:p>
        </p:txBody>
      </p:sp>
      <p:sp>
        <p:nvSpPr>
          <p:cNvPr id="5" name="Text Placeholder 3"/>
          <p:cNvSpPr txBox="1">
            <a:spLocks noGrp="1"/>
          </p:cNvSpPr>
          <p:nvPr>
            <p:ph type="body" idx="2"/>
          </p:nvPr>
        </p:nvSpPr>
        <p:spPr>
          <a:xfrm>
            <a:off x="609603" y="2828787"/>
            <a:ext cx="2209803" cy="2179316"/>
          </a:xfrm>
        </p:spPr>
        <p:txBody>
          <a:bodyPr lIns="64008" rIns="45720"/>
          <a:lstStyle>
            <a:lvl1pPr marL="0" indent="0">
              <a:spcBef>
                <a:spcPts val="250"/>
              </a:spcBef>
              <a:buNone/>
              <a:defRPr sz="1300"/>
            </a:lvl1pPr>
          </a:lstStyle>
          <a:p>
            <a:pPr lvl="0"/>
            <a:r>
              <a:rPr lang="en-US"/>
              <a:t>Click to edit Master text styles</a:t>
            </a:r>
          </a:p>
        </p:txBody>
      </p:sp>
      <p:sp>
        <p:nvSpPr>
          <p:cNvPr id="6" name="Date Placeholder 4"/>
          <p:cNvSpPr txBox="1">
            <a:spLocks noGrp="1"/>
          </p:cNvSpPr>
          <p:nvPr>
            <p:ph type="dt" sz="half" idx="7"/>
          </p:nvPr>
        </p:nvSpPr>
        <p:spPr/>
        <p:txBody>
          <a:bodyPr/>
          <a:lstStyle>
            <a:lvl1pPr>
              <a:defRPr/>
            </a:lvl1pPr>
          </a:lstStyle>
          <a:p>
            <a:pPr lvl="0"/>
            <a:fld id="{98503F10-D229-41A8-B5F6-181F77E43BB5}" type="datetime1">
              <a:rPr lang="en-GB" smtClean="0"/>
              <a:t>01/09/2020</a:t>
            </a:fld>
            <a:endParaRPr lang="en-GB"/>
          </a:p>
        </p:txBody>
      </p:sp>
      <p:sp>
        <p:nvSpPr>
          <p:cNvPr id="7" name="Footer Placeholder 5"/>
          <p:cNvSpPr txBox="1">
            <a:spLocks noGrp="1"/>
          </p:cNvSpPr>
          <p:nvPr>
            <p:ph type="ftr" sz="quarter" idx="9"/>
          </p:nvPr>
        </p:nvSpPr>
        <p:spPr/>
        <p:txBody>
          <a:bodyPr/>
          <a:lstStyle>
            <a:lvl1pPr>
              <a:defRPr/>
            </a:lvl1pPr>
          </a:lstStyle>
          <a:p>
            <a:pPr lvl="0"/>
            <a:r>
              <a:rPr lang="en-US"/>
              <a:t>Health &amp; Safety, Incidents and Compliance</a:t>
            </a:r>
            <a:endParaRPr lang="en-GB"/>
          </a:p>
        </p:txBody>
      </p:sp>
      <p:sp>
        <p:nvSpPr>
          <p:cNvPr id="8" name="Slide Number Placeholder 6"/>
          <p:cNvSpPr txBox="1">
            <a:spLocks noGrp="1"/>
          </p:cNvSpPr>
          <p:nvPr>
            <p:ph type="sldNum" sz="quarter" idx="8"/>
          </p:nvPr>
        </p:nvSpPr>
        <p:spPr>
          <a:xfrm>
            <a:off x="8077196" y="6356351"/>
            <a:ext cx="609603" cy="365129"/>
          </a:xfrm>
        </p:spPr>
        <p:txBody>
          <a:bodyPr/>
          <a:lstStyle>
            <a:lvl1pPr>
              <a:defRPr/>
            </a:lvl1pPr>
          </a:lstStyle>
          <a:p>
            <a:pPr lvl="0"/>
            <a:fld id="{A6224046-051D-4FE0-81E1-F045377DC14E}" type="slidenum">
              <a:t>‹#›</a:t>
            </a:fld>
            <a:endParaRPr lang="en-GB"/>
          </a:p>
        </p:txBody>
      </p:sp>
      <p:sp>
        <p:nvSpPr>
          <p:cNvPr id="9" name="Picture Placeholder 2"/>
          <p:cNvSpPr txBox="1">
            <a:spLocks noGrp="1"/>
          </p:cNvSpPr>
          <p:nvPr>
            <p:ph type="pic" idx="1"/>
          </p:nvPr>
        </p:nvSpPr>
        <p:spPr>
          <a:xfrm rot="419990">
            <a:off x="3485793" y="1199519"/>
            <a:ext cx="4617720" cy="3931920"/>
          </a:xfrm>
          <a:solidFill>
            <a:srgbClr val="ACCBF9"/>
          </a:solidFill>
          <a:ln w="2999">
            <a:solidFill>
              <a:srgbClr val="C0C0C0"/>
            </a:solidFill>
            <a:prstDash val="solid"/>
            <a:round/>
          </a:ln>
        </p:spPr>
        <p:txBody>
          <a:bodyPr/>
          <a:lstStyle>
            <a:lvl1pPr marL="0" indent="0">
              <a:spcBef>
                <a:spcPts val="800"/>
              </a:spcBef>
              <a:buNone/>
              <a:defRPr sz="3200"/>
            </a:lvl1pPr>
          </a:lstStyle>
          <a:p>
            <a:pPr lvl="0"/>
            <a:r>
              <a:rPr lang="en-US"/>
              <a:t>Click icon to add picture</a:t>
            </a:r>
          </a:p>
        </p:txBody>
      </p:sp>
      <p:sp>
        <p:nvSpPr>
          <p:cNvPr id="10" name="Freeform 9"/>
          <p:cNvSpPr/>
          <p:nvPr/>
        </p:nvSpPr>
        <p:spPr>
          <a:xfrm flipV="1">
            <a:off x="-9528" y="5816598"/>
            <a:ext cx="9163046" cy="1041401"/>
          </a:xfrm>
          <a:custGeom>
            <a:avLst/>
            <a:gdLst>
              <a:gd name="f0" fmla="val 10800000"/>
              <a:gd name="f1" fmla="val 5400000"/>
              <a:gd name="f2" fmla="val 180"/>
              <a:gd name="f3" fmla="val w"/>
              <a:gd name="f4" fmla="val h"/>
              <a:gd name="f5" fmla="val 0"/>
              <a:gd name="f6" fmla="val 5772"/>
              <a:gd name="f7" fmla="val 656"/>
              <a:gd name="f8" fmla="val 6"/>
              <a:gd name="f9" fmla="val 2"/>
              <a:gd name="f10" fmla="val 2542"/>
              <a:gd name="f11" fmla="val 2746"/>
              <a:gd name="f12" fmla="val 101"/>
              <a:gd name="f13" fmla="val 3828"/>
              <a:gd name="f14" fmla="val 367"/>
              <a:gd name="f15" fmla="val 4374"/>
              <a:gd name="f16" fmla="val 4920"/>
              <a:gd name="f17" fmla="val 5526"/>
              <a:gd name="f18" fmla="val 152"/>
              <a:gd name="f19" fmla="val 5766"/>
              <a:gd name="f20" fmla="val 55"/>
              <a:gd name="f21" fmla="val 213"/>
              <a:gd name="f22" fmla="val 5670"/>
              <a:gd name="f23" fmla="val 257"/>
              <a:gd name="f24" fmla="val 5016"/>
              <a:gd name="f25" fmla="val 441"/>
              <a:gd name="f26" fmla="val 4302"/>
              <a:gd name="f27" fmla="val 439"/>
              <a:gd name="f28" fmla="val 3588"/>
              <a:gd name="f29" fmla="val 437"/>
              <a:gd name="f30" fmla="val 2205"/>
              <a:gd name="f31" fmla="val 165"/>
              <a:gd name="f32" fmla="val 1488"/>
              <a:gd name="f33" fmla="val 201"/>
              <a:gd name="f34" fmla="val 750"/>
              <a:gd name="f35" fmla="val 209"/>
              <a:gd name="f36" fmla="val 270"/>
              <a:gd name="f37" fmla="val 482"/>
              <a:gd name="f38" fmla="+- 0 0 -90"/>
              <a:gd name="f39" fmla="*/ f3 1 5772"/>
              <a:gd name="f40" fmla="*/ f4 1 656"/>
              <a:gd name="f41" fmla="val f5"/>
              <a:gd name="f42" fmla="val f6"/>
              <a:gd name="f43" fmla="val f7"/>
              <a:gd name="f44" fmla="*/ f38 f0 1"/>
              <a:gd name="f45" fmla="+- f43 0 f41"/>
              <a:gd name="f46" fmla="+- f42 0 f41"/>
              <a:gd name="f47" fmla="*/ f44 1 f2"/>
              <a:gd name="f48" fmla="*/ f46 1 5772"/>
              <a:gd name="f49" fmla="*/ f45 1 656"/>
              <a:gd name="f50" fmla="+- f47 0 f1"/>
              <a:gd name="f51" fmla="*/ 6 1 f48"/>
              <a:gd name="f52" fmla="*/ 2 1 f49"/>
              <a:gd name="f53" fmla="*/ 2542 1 f48"/>
              <a:gd name="f54" fmla="*/ 0 1 f49"/>
              <a:gd name="f55" fmla="*/ 4374 1 f48"/>
              <a:gd name="f56" fmla="*/ 367 1 f49"/>
              <a:gd name="f57" fmla="*/ 5766 1 f48"/>
              <a:gd name="f58" fmla="*/ 55 1 f49"/>
              <a:gd name="f59" fmla="*/ 5772 1 f48"/>
              <a:gd name="f60" fmla="*/ 213 1 f49"/>
              <a:gd name="f61" fmla="*/ 4302 1 f48"/>
              <a:gd name="f62" fmla="*/ 439 1 f49"/>
              <a:gd name="f63" fmla="*/ 1488 1 f48"/>
              <a:gd name="f64" fmla="*/ 201 1 f49"/>
              <a:gd name="f65" fmla="*/ 0 1 f48"/>
              <a:gd name="f66" fmla="*/ 656 1 f49"/>
              <a:gd name="f67" fmla="*/ f65 f39 1"/>
              <a:gd name="f68" fmla="*/ f59 f39 1"/>
              <a:gd name="f69" fmla="*/ f66 f40 1"/>
              <a:gd name="f70" fmla="*/ f54 f40 1"/>
              <a:gd name="f71" fmla="*/ f51 f39 1"/>
              <a:gd name="f72" fmla="*/ f52 f40 1"/>
              <a:gd name="f73" fmla="*/ f53 f39 1"/>
              <a:gd name="f74" fmla="*/ f55 f39 1"/>
              <a:gd name="f75" fmla="*/ f56 f40 1"/>
              <a:gd name="f76" fmla="*/ f57 f39 1"/>
              <a:gd name="f77" fmla="*/ f58 f40 1"/>
              <a:gd name="f78" fmla="*/ f60 f40 1"/>
              <a:gd name="f79" fmla="*/ f61 f39 1"/>
              <a:gd name="f80" fmla="*/ f62 f40 1"/>
              <a:gd name="f81" fmla="*/ f63 f39 1"/>
              <a:gd name="f82" fmla="*/ f64 f40 1"/>
            </a:gdLst>
            <a:ahLst/>
            <a:cxnLst>
              <a:cxn ang="3cd4">
                <a:pos x="hc" y="t"/>
              </a:cxn>
              <a:cxn ang="0">
                <a:pos x="r" y="vc"/>
              </a:cxn>
              <a:cxn ang="cd4">
                <a:pos x="hc" y="b"/>
              </a:cxn>
              <a:cxn ang="cd2">
                <a:pos x="l" y="vc"/>
              </a:cxn>
              <a:cxn ang="f50">
                <a:pos x="f71" y="f72"/>
              </a:cxn>
              <a:cxn ang="f50">
                <a:pos x="f73" y="f70"/>
              </a:cxn>
              <a:cxn ang="f50">
                <a:pos x="f74" y="f75"/>
              </a:cxn>
              <a:cxn ang="f50">
                <a:pos x="f76" y="f77"/>
              </a:cxn>
              <a:cxn ang="f50">
                <a:pos x="f68" y="f78"/>
              </a:cxn>
              <a:cxn ang="f50">
                <a:pos x="f79" y="f80"/>
              </a:cxn>
              <a:cxn ang="f50">
                <a:pos x="f81" y="f82"/>
              </a:cxn>
              <a:cxn ang="f50">
                <a:pos x="f67" y="f69"/>
              </a:cxn>
              <a:cxn ang="f50">
                <a:pos x="f71" y="f72"/>
              </a:cxn>
            </a:cxnLst>
            <a:rect l="f67" t="f70" r="f68" b="f69"/>
            <a:pathLst>
              <a:path w="5772" h="656">
                <a:moveTo>
                  <a:pt x="f8" y="f9"/>
                </a:moveTo>
                <a:lnTo>
                  <a:pt x="f10" y="f5"/>
                </a:lnTo>
                <a:cubicBezTo>
                  <a:pt x="f11" y="f12"/>
                  <a:pt x="f13" y="f14"/>
                  <a:pt x="f15" y="f14"/>
                </a:cubicBezTo>
                <a:cubicBezTo>
                  <a:pt x="f16" y="f14"/>
                  <a:pt x="f17" y="f18"/>
                  <a:pt x="f19" y="f20"/>
                </a:cubicBezTo>
                <a:lnTo>
                  <a:pt x="f6" y="f21"/>
                </a:lnTo>
                <a:cubicBezTo>
                  <a:pt x="f22" y="f23"/>
                  <a:pt x="f24" y="f25"/>
                  <a:pt x="f26" y="f27"/>
                </a:cubicBezTo>
                <a:cubicBezTo>
                  <a:pt x="f28" y="f29"/>
                  <a:pt x="f30" y="f31"/>
                  <a:pt x="f32" y="f33"/>
                </a:cubicBezTo>
                <a:cubicBezTo>
                  <a:pt x="f34" y="f35"/>
                  <a:pt x="f36" y="f37"/>
                  <a:pt x="f5" y="f7"/>
                </a:cubicBezTo>
                <a:lnTo>
                  <a:pt x="f8" y="f9"/>
                </a:lnTo>
                <a:close/>
              </a:path>
            </a:pathLst>
          </a:custGeom>
          <a:gradFill>
            <a:gsLst>
              <a:gs pos="0">
                <a:srgbClr val="0E5CA9">
                  <a:alpha val="45000"/>
                </a:srgbClr>
              </a:gs>
              <a:gs pos="100000">
                <a:srgbClr val="687FA3">
                  <a:alpha val="55000"/>
                </a:srgbClr>
              </a:gs>
            </a:gsLst>
            <a:lin ang="5400000"/>
          </a:gra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onstantia"/>
            </a:endParaRPr>
          </a:p>
        </p:txBody>
      </p:sp>
      <p:sp>
        <p:nvSpPr>
          <p:cNvPr id="11" name="Freeform 10"/>
          <p:cNvSpPr/>
          <p:nvPr/>
        </p:nvSpPr>
        <p:spPr>
          <a:xfrm flipV="1">
            <a:off x="4381503" y="6219821"/>
            <a:ext cx="4762496" cy="638178"/>
          </a:xfrm>
          <a:custGeom>
            <a:avLst/>
            <a:gdLst>
              <a:gd name="f0" fmla="val 10800000"/>
              <a:gd name="f1" fmla="val 5400000"/>
              <a:gd name="f2" fmla="val 180"/>
              <a:gd name="f3" fmla="val w"/>
              <a:gd name="f4" fmla="val h"/>
              <a:gd name="f5" fmla="val 0"/>
              <a:gd name="f6" fmla="val 3000"/>
              <a:gd name="f7" fmla="val 595"/>
              <a:gd name="f8" fmla="val 174"/>
              <a:gd name="f9" fmla="val 102"/>
              <a:gd name="f10" fmla="val 1168"/>
              <a:gd name="f11" fmla="val 533"/>
              <a:gd name="f12" fmla="val 1668"/>
              <a:gd name="f13" fmla="val 564"/>
              <a:gd name="f14" fmla="val 2168"/>
              <a:gd name="f15" fmla="val 2778"/>
              <a:gd name="f16" fmla="val 279"/>
              <a:gd name="f17" fmla="val 186"/>
              <a:gd name="f18" fmla="val 6"/>
              <a:gd name="f19" fmla="+- 0 0 -90"/>
              <a:gd name="f20" fmla="*/ f3 1 3000"/>
              <a:gd name="f21" fmla="*/ f4 1 595"/>
              <a:gd name="f22" fmla="val f5"/>
              <a:gd name="f23" fmla="val f6"/>
              <a:gd name="f24" fmla="val f7"/>
              <a:gd name="f25" fmla="*/ f19 f0 1"/>
              <a:gd name="f26" fmla="+- f24 0 f22"/>
              <a:gd name="f27" fmla="+- f23 0 f22"/>
              <a:gd name="f28" fmla="*/ f25 1 f2"/>
              <a:gd name="f29" fmla="*/ f27 1 3000"/>
              <a:gd name="f30" fmla="*/ f26 1 595"/>
              <a:gd name="f31" fmla="+- f28 0 f1"/>
              <a:gd name="f32" fmla="*/ 0 1 f29"/>
              <a:gd name="f33" fmla="*/ 0 1 f30"/>
              <a:gd name="f34" fmla="*/ 1668 1 f29"/>
              <a:gd name="f35" fmla="*/ 564 1 f30"/>
              <a:gd name="f36" fmla="*/ 3000 1 f29"/>
              <a:gd name="f37" fmla="*/ 186 1 f30"/>
              <a:gd name="f38" fmla="*/ 6 1 f30"/>
              <a:gd name="f39" fmla="*/ 595 1 f30"/>
              <a:gd name="f40" fmla="*/ f32 f20 1"/>
              <a:gd name="f41" fmla="*/ f36 f20 1"/>
              <a:gd name="f42" fmla="*/ f39 f21 1"/>
              <a:gd name="f43" fmla="*/ f33 f21 1"/>
              <a:gd name="f44" fmla="*/ f34 f20 1"/>
              <a:gd name="f45" fmla="*/ f35 f21 1"/>
              <a:gd name="f46" fmla="*/ f37 f21 1"/>
              <a:gd name="f47" fmla="*/ f38 f21 1"/>
            </a:gdLst>
            <a:ahLst/>
            <a:cxnLst>
              <a:cxn ang="3cd4">
                <a:pos x="hc" y="t"/>
              </a:cxn>
              <a:cxn ang="0">
                <a:pos x="r" y="vc"/>
              </a:cxn>
              <a:cxn ang="cd4">
                <a:pos x="hc" y="b"/>
              </a:cxn>
              <a:cxn ang="cd2">
                <a:pos x="l" y="vc"/>
              </a:cxn>
              <a:cxn ang="f31">
                <a:pos x="f40" y="f43"/>
              </a:cxn>
              <a:cxn ang="f31">
                <a:pos x="f44" y="f45"/>
              </a:cxn>
              <a:cxn ang="f31">
                <a:pos x="f41" y="f46"/>
              </a:cxn>
              <a:cxn ang="f31">
                <a:pos x="f41" y="f47"/>
              </a:cxn>
              <a:cxn ang="f31">
                <a:pos x="f40" y="f43"/>
              </a:cxn>
            </a:cxnLst>
            <a:rect l="f40" t="f43" r="f41" b="f42"/>
            <a:pathLst>
              <a:path w="3000" h="595">
                <a:moveTo>
                  <a:pt x="f5" y="f5"/>
                </a:moveTo>
                <a:cubicBezTo>
                  <a:pt x="f8" y="f9"/>
                  <a:pt x="f10" y="f11"/>
                  <a:pt x="f12" y="f13"/>
                </a:cubicBezTo>
                <a:cubicBezTo>
                  <a:pt x="f14" y="f7"/>
                  <a:pt x="f15" y="f16"/>
                  <a:pt x="f6" y="f17"/>
                </a:cubicBezTo>
                <a:lnTo>
                  <a:pt x="f6" y="f18"/>
                </a:lnTo>
                <a:lnTo>
                  <a:pt x="f5" y="f5"/>
                </a:lnTo>
                <a:close/>
              </a:path>
            </a:pathLst>
          </a:custGeom>
          <a:gradFill>
            <a:gsLst>
              <a:gs pos="0">
                <a:srgbClr val="576680">
                  <a:alpha val="30000"/>
                </a:srgbClr>
              </a:gs>
              <a:gs pos="100000">
                <a:srgbClr val="046FDA">
                  <a:alpha val="45000"/>
                </a:srgbClr>
              </a:gs>
            </a:gsLst>
            <a:lin ang="5400000"/>
          </a:gra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onstantia"/>
            </a:endParaRPr>
          </a:p>
        </p:txBody>
      </p:sp>
    </p:spTree>
    <p:extLst>
      <p:ext uri="{BB962C8B-B14F-4D97-AF65-F5344CB8AC3E}">
        <p14:creationId xmlns:p14="http://schemas.microsoft.com/office/powerpoint/2010/main" val="5881798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0944D979-832A-448E-B5D2-2BC754F79991}" type="datetime1">
              <a:rPr lang="en-GB" smtClean="0"/>
              <a:t>01/09/2020</a:t>
            </a:fld>
            <a:endParaRPr lang="en-GB"/>
          </a:p>
        </p:txBody>
      </p:sp>
      <p:sp>
        <p:nvSpPr>
          <p:cNvPr id="5" name="Footer Placeholder 4"/>
          <p:cNvSpPr txBox="1">
            <a:spLocks noGrp="1"/>
          </p:cNvSpPr>
          <p:nvPr>
            <p:ph type="ftr" sz="quarter" idx="9"/>
          </p:nvPr>
        </p:nvSpPr>
        <p:spPr/>
        <p:txBody>
          <a:bodyPr/>
          <a:lstStyle>
            <a:lvl1pPr>
              <a:defRPr/>
            </a:lvl1pPr>
          </a:lstStyle>
          <a:p>
            <a:pPr lvl="0"/>
            <a:r>
              <a:rPr lang="en-US"/>
              <a:t>Health &amp; Safety, Incidents and Compliance</a:t>
            </a:r>
            <a:endParaRPr lang="en-GB"/>
          </a:p>
        </p:txBody>
      </p:sp>
      <p:sp>
        <p:nvSpPr>
          <p:cNvPr id="6" name="Slide Number Placeholder 5"/>
          <p:cNvSpPr txBox="1">
            <a:spLocks noGrp="1"/>
          </p:cNvSpPr>
          <p:nvPr>
            <p:ph type="sldNum" sz="quarter" idx="8"/>
          </p:nvPr>
        </p:nvSpPr>
        <p:spPr/>
        <p:txBody>
          <a:bodyPr/>
          <a:lstStyle>
            <a:lvl1pPr>
              <a:defRPr/>
            </a:lvl1pPr>
          </a:lstStyle>
          <a:p>
            <a:pPr lvl="0"/>
            <a:fld id="{9E6401AA-1EDD-40B2-B57D-45317D8070E1}" type="slidenum">
              <a:t>‹#›</a:t>
            </a:fld>
            <a:endParaRPr lang="en-GB"/>
          </a:p>
        </p:txBody>
      </p:sp>
    </p:spTree>
    <p:extLst>
      <p:ext uri="{BB962C8B-B14F-4D97-AF65-F5344CB8AC3E}">
        <p14:creationId xmlns:p14="http://schemas.microsoft.com/office/powerpoint/2010/main" val="2718414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6629400" y="914400"/>
            <a:ext cx="2057400" cy="5211759"/>
          </a:xfrm>
        </p:spPr>
        <p:txBody>
          <a:bodyPr vert="eaVert"/>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a:xfrm>
            <a:off x="457200" y="914400"/>
            <a:ext cx="6019796" cy="5211759"/>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98D254A8-B8C7-467A-AD7E-5F907D9CF8EA}" type="datetime1">
              <a:rPr lang="en-GB" smtClean="0"/>
              <a:t>01/09/2020</a:t>
            </a:fld>
            <a:endParaRPr lang="en-GB"/>
          </a:p>
        </p:txBody>
      </p:sp>
      <p:sp>
        <p:nvSpPr>
          <p:cNvPr id="5" name="Footer Placeholder 4"/>
          <p:cNvSpPr txBox="1">
            <a:spLocks noGrp="1"/>
          </p:cNvSpPr>
          <p:nvPr>
            <p:ph type="ftr" sz="quarter" idx="9"/>
          </p:nvPr>
        </p:nvSpPr>
        <p:spPr/>
        <p:txBody>
          <a:bodyPr/>
          <a:lstStyle>
            <a:lvl1pPr>
              <a:defRPr/>
            </a:lvl1pPr>
          </a:lstStyle>
          <a:p>
            <a:pPr lvl="0"/>
            <a:r>
              <a:rPr lang="en-US"/>
              <a:t>Health &amp; Safety, Incidents and Compliance</a:t>
            </a:r>
            <a:endParaRPr lang="en-GB"/>
          </a:p>
        </p:txBody>
      </p:sp>
      <p:sp>
        <p:nvSpPr>
          <p:cNvPr id="6" name="Slide Number Placeholder 5"/>
          <p:cNvSpPr txBox="1">
            <a:spLocks noGrp="1"/>
          </p:cNvSpPr>
          <p:nvPr>
            <p:ph type="sldNum" sz="quarter" idx="8"/>
          </p:nvPr>
        </p:nvSpPr>
        <p:spPr/>
        <p:txBody>
          <a:bodyPr/>
          <a:lstStyle>
            <a:lvl1pPr>
              <a:defRPr/>
            </a:lvl1pPr>
          </a:lstStyle>
          <a:p>
            <a:pPr lvl="0"/>
            <a:fld id="{DB2F159E-ACA4-488B-AECD-91DD1407B6D0}" type="slidenum">
              <a:t>‹#›</a:t>
            </a:fld>
            <a:endParaRPr lang="en-GB"/>
          </a:p>
        </p:txBody>
      </p:sp>
    </p:spTree>
    <p:extLst>
      <p:ext uri="{BB962C8B-B14F-4D97-AF65-F5344CB8AC3E}">
        <p14:creationId xmlns:p14="http://schemas.microsoft.com/office/powerpoint/2010/main" val="4104956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3"/>
          <a:tile sx="108310" sy="108310" algn="tl"/>
        </a:blipFill>
        <a:effectLst/>
      </p:bgPr>
    </p:bg>
    <p:spTree>
      <p:nvGrpSpPr>
        <p:cNvPr id="1" name=""/>
        <p:cNvGrpSpPr/>
        <p:nvPr/>
      </p:nvGrpSpPr>
      <p:grpSpPr>
        <a:xfrm>
          <a:off x="0" y="0"/>
          <a:ext cx="0" cy="0"/>
          <a:chOff x="0" y="0"/>
          <a:chExt cx="0" cy="0"/>
        </a:xfrm>
      </p:grpSpPr>
      <p:sp>
        <p:nvSpPr>
          <p:cNvPr id="2" name="Freeform 6"/>
          <p:cNvSpPr/>
          <p:nvPr/>
        </p:nvSpPr>
        <p:spPr>
          <a:xfrm>
            <a:off x="-9528" y="-7141"/>
            <a:ext cx="9163046" cy="1041401"/>
          </a:xfrm>
          <a:custGeom>
            <a:avLst/>
            <a:gdLst>
              <a:gd name="f0" fmla="val 10800000"/>
              <a:gd name="f1" fmla="val 5400000"/>
              <a:gd name="f2" fmla="val 180"/>
              <a:gd name="f3" fmla="val w"/>
              <a:gd name="f4" fmla="val h"/>
              <a:gd name="f5" fmla="val 0"/>
              <a:gd name="f6" fmla="val 5772"/>
              <a:gd name="f7" fmla="val 656"/>
              <a:gd name="f8" fmla="val 6"/>
              <a:gd name="f9" fmla="val 2"/>
              <a:gd name="f10" fmla="val 2542"/>
              <a:gd name="f11" fmla="val 2746"/>
              <a:gd name="f12" fmla="val 101"/>
              <a:gd name="f13" fmla="val 3828"/>
              <a:gd name="f14" fmla="val 367"/>
              <a:gd name="f15" fmla="val 4374"/>
              <a:gd name="f16" fmla="val 4920"/>
              <a:gd name="f17" fmla="val 5526"/>
              <a:gd name="f18" fmla="val 152"/>
              <a:gd name="f19" fmla="val 5766"/>
              <a:gd name="f20" fmla="val 55"/>
              <a:gd name="f21" fmla="val 213"/>
              <a:gd name="f22" fmla="val 5670"/>
              <a:gd name="f23" fmla="val 257"/>
              <a:gd name="f24" fmla="val 5016"/>
              <a:gd name="f25" fmla="val 441"/>
              <a:gd name="f26" fmla="val 4302"/>
              <a:gd name="f27" fmla="val 439"/>
              <a:gd name="f28" fmla="val 3588"/>
              <a:gd name="f29" fmla="val 437"/>
              <a:gd name="f30" fmla="val 2205"/>
              <a:gd name="f31" fmla="val 165"/>
              <a:gd name="f32" fmla="val 1488"/>
              <a:gd name="f33" fmla="val 201"/>
              <a:gd name="f34" fmla="val 750"/>
              <a:gd name="f35" fmla="val 209"/>
              <a:gd name="f36" fmla="val 270"/>
              <a:gd name="f37" fmla="val 482"/>
              <a:gd name="f38" fmla="+- 0 0 -90"/>
              <a:gd name="f39" fmla="*/ f3 1 5772"/>
              <a:gd name="f40" fmla="*/ f4 1 656"/>
              <a:gd name="f41" fmla="val f5"/>
              <a:gd name="f42" fmla="val f6"/>
              <a:gd name="f43" fmla="val f7"/>
              <a:gd name="f44" fmla="*/ f38 f0 1"/>
              <a:gd name="f45" fmla="+- f43 0 f41"/>
              <a:gd name="f46" fmla="+- f42 0 f41"/>
              <a:gd name="f47" fmla="*/ f44 1 f2"/>
              <a:gd name="f48" fmla="*/ f46 1 5772"/>
              <a:gd name="f49" fmla="*/ f45 1 656"/>
              <a:gd name="f50" fmla="+- f47 0 f1"/>
              <a:gd name="f51" fmla="*/ 6 1 f48"/>
              <a:gd name="f52" fmla="*/ 2 1 f49"/>
              <a:gd name="f53" fmla="*/ 2542 1 f48"/>
              <a:gd name="f54" fmla="*/ 0 1 f49"/>
              <a:gd name="f55" fmla="*/ 4374 1 f48"/>
              <a:gd name="f56" fmla="*/ 367 1 f49"/>
              <a:gd name="f57" fmla="*/ 5766 1 f48"/>
              <a:gd name="f58" fmla="*/ 55 1 f49"/>
              <a:gd name="f59" fmla="*/ 5772 1 f48"/>
              <a:gd name="f60" fmla="*/ 213 1 f49"/>
              <a:gd name="f61" fmla="*/ 4302 1 f48"/>
              <a:gd name="f62" fmla="*/ 439 1 f49"/>
              <a:gd name="f63" fmla="*/ 1488 1 f48"/>
              <a:gd name="f64" fmla="*/ 201 1 f49"/>
              <a:gd name="f65" fmla="*/ 0 1 f48"/>
              <a:gd name="f66" fmla="*/ 656 1 f49"/>
              <a:gd name="f67" fmla="*/ f65 f39 1"/>
              <a:gd name="f68" fmla="*/ f59 f39 1"/>
              <a:gd name="f69" fmla="*/ f66 f40 1"/>
              <a:gd name="f70" fmla="*/ f54 f40 1"/>
              <a:gd name="f71" fmla="*/ f51 f39 1"/>
              <a:gd name="f72" fmla="*/ f52 f40 1"/>
              <a:gd name="f73" fmla="*/ f53 f39 1"/>
              <a:gd name="f74" fmla="*/ f55 f39 1"/>
              <a:gd name="f75" fmla="*/ f56 f40 1"/>
              <a:gd name="f76" fmla="*/ f57 f39 1"/>
              <a:gd name="f77" fmla="*/ f58 f40 1"/>
              <a:gd name="f78" fmla="*/ f60 f40 1"/>
              <a:gd name="f79" fmla="*/ f61 f39 1"/>
              <a:gd name="f80" fmla="*/ f62 f40 1"/>
              <a:gd name="f81" fmla="*/ f63 f39 1"/>
              <a:gd name="f82" fmla="*/ f64 f40 1"/>
            </a:gdLst>
            <a:ahLst/>
            <a:cxnLst>
              <a:cxn ang="3cd4">
                <a:pos x="hc" y="t"/>
              </a:cxn>
              <a:cxn ang="0">
                <a:pos x="r" y="vc"/>
              </a:cxn>
              <a:cxn ang="cd4">
                <a:pos x="hc" y="b"/>
              </a:cxn>
              <a:cxn ang="cd2">
                <a:pos x="l" y="vc"/>
              </a:cxn>
              <a:cxn ang="f50">
                <a:pos x="f71" y="f72"/>
              </a:cxn>
              <a:cxn ang="f50">
                <a:pos x="f73" y="f70"/>
              </a:cxn>
              <a:cxn ang="f50">
                <a:pos x="f74" y="f75"/>
              </a:cxn>
              <a:cxn ang="f50">
                <a:pos x="f76" y="f77"/>
              </a:cxn>
              <a:cxn ang="f50">
                <a:pos x="f68" y="f78"/>
              </a:cxn>
              <a:cxn ang="f50">
                <a:pos x="f79" y="f80"/>
              </a:cxn>
              <a:cxn ang="f50">
                <a:pos x="f81" y="f82"/>
              </a:cxn>
              <a:cxn ang="f50">
                <a:pos x="f67" y="f69"/>
              </a:cxn>
              <a:cxn ang="f50">
                <a:pos x="f71" y="f72"/>
              </a:cxn>
            </a:cxnLst>
            <a:rect l="f67" t="f70" r="f68" b="f69"/>
            <a:pathLst>
              <a:path w="5772" h="656">
                <a:moveTo>
                  <a:pt x="f8" y="f9"/>
                </a:moveTo>
                <a:lnTo>
                  <a:pt x="f10" y="f5"/>
                </a:lnTo>
                <a:cubicBezTo>
                  <a:pt x="f11" y="f12"/>
                  <a:pt x="f13" y="f14"/>
                  <a:pt x="f15" y="f14"/>
                </a:cubicBezTo>
                <a:cubicBezTo>
                  <a:pt x="f16" y="f14"/>
                  <a:pt x="f17" y="f18"/>
                  <a:pt x="f19" y="f20"/>
                </a:cubicBezTo>
                <a:lnTo>
                  <a:pt x="f6" y="f21"/>
                </a:lnTo>
                <a:cubicBezTo>
                  <a:pt x="f22" y="f23"/>
                  <a:pt x="f24" y="f25"/>
                  <a:pt x="f26" y="f27"/>
                </a:cubicBezTo>
                <a:cubicBezTo>
                  <a:pt x="f28" y="f29"/>
                  <a:pt x="f30" y="f31"/>
                  <a:pt x="f32" y="f33"/>
                </a:cubicBezTo>
                <a:cubicBezTo>
                  <a:pt x="f34" y="f35"/>
                  <a:pt x="f36" y="f37"/>
                  <a:pt x="f5" y="f7"/>
                </a:cubicBezTo>
                <a:lnTo>
                  <a:pt x="f8" y="f9"/>
                </a:lnTo>
                <a:close/>
              </a:path>
            </a:pathLst>
          </a:custGeom>
          <a:gradFill>
            <a:gsLst>
              <a:gs pos="0">
                <a:srgbClr val="0E5CA9">
                  <a:alpha val="45000"/>
                </a:srgbClr>
              </a:gs>
              <a:gs pos="100000">
                <a:srgbClr val="687FA3">
                  <a:alpha val="55000"/>
                </a:srgbClr>
              </a:gs>
            </a:gsLst>
            <a:lin ang="5400000"/>
          </a:gra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onstantia"/>
            </a:endParaRPr>
          </a:p>
        </p:txBody>
      </p:sp>
      <p:sp>
        <p:nvSpPr>
          <p:cNvPr id="3" name="Freeform 7"/>
          <p:cNvSpPr/>
          <p:nvPr/>
        </p:nvSpPr>
        <p:spPr>
          <a:xfrm>
            <a:off x="4381503" y="-7141"/>
            <a:ext cx="4762496" cy="638178"/>
          </a:xfrm>
          <a:custGeom>
            <a:avLst/>
            <a:gdLst>
              <a:gd name="f0" fmla="val 10800000"/>
              <a:gd name="f1" fmla="val 5400000"/>
              <a:gd name="f2" fmla="val 180"/>
              <a:gd name="f3" fmla="val w"/>
              <a:gd name="f4" fmla="val h"/>
              <a:gd name="f5" fmla="val 0"/>
              <a:gd name="f6" fmla="val 3000"/>
              <a:gd name="f7" fmla="val 595"/>
              <a:gd name="f8" fmla="val 174"/>
              <a:gd name="f9" fmla="val 102"/>
              <a:gd name="f10" fmla="val 1168"/>
              <a:gd name="f11" fmla="val 533"/>
              <a:gd name="f12" fmla="val 1668"/>
              <a:gd name="f13" fmla="val 564"/>
              <a:gd name="f14" fmla="val 2168"/>
              <a:gd name="f15" fmla="val 2778"/>
              <a:gd name="f16" fmla="val 279"/>
              <a:gd name="f17" fmla="val 186"/>
              <a:gd name="f18" fmla="val 6"/>
              <a:gd name="f19" fmla="+- 0 0 -90"/>
              <a:gd name="f20" fmla="*/ f3 1 3000"/>
              <a:gd name="f21" fmla="*/ f4 1 595"/>
              <a:gd name="f22" fmla="val f5"/>
              <a:gd name="f23" fmla="val f6"/>
              <a:gd name="f24" fmla="val f7"/>
              <a:gd name="f25" fmla="*/ f19 f0 1"/>
              <a:gd name="f26" fmla="+- f24 0 f22"/>
              <a:gd name="f27" fmla="+- f23 0 f22"/>
              <a:gd name="f28" fmla="*/ f25 1 f2"/>
              <a:gd name="f29" fmla="*/ f27 1 3000"/>
              <a:gd name="f30" fmla="*/ f26 1 595"/>
              <a:gd name="f31" fmla="+- f28 0 f1"/>
              <a:gd name="f32" fmla="*/ 0 1 f29"/>
              <a:gd name="f33" fmla="*/ 0 1 f30"/>
              <a:gd name="f34" fmla="*/ 1668 1 f29"/>
              <a:gd name="f35" fmla="*/ 564 1 f30"/>
              <a:gd name="f36" fmla="*/ 3000 1 f29"/>
              <a:gd name="f37" fmla="*/ 186 1 f30"/>
              <a:gd name="f38" fmla="*/ 6 1 f30"/>
              <a:gd name="f39" fmla="*/ 595 1 f30"/>
              <a:gd name="f40" fmla="*/ f32 f20 1"/>
              <a:gd name="f41" fmla="*/ f36 f20 1"/>
              <a:gd name="f42" fmla="*/ f39 f21 1"/>
              <a:gd name="f43" fmla="*/ f33 f21 1"/>
              <a:gd name="f44" fmla="*/ f34 f20 1"/>
              <a:gd name="f45" fmla="*/ f35 f21 1"/>
              <a:gd name="f46" fmla="*/ f37 f21 1"/>
              <a:gd name="f47" fmla="*/ f38 f21 1"/>
            </a:gdLst>
            <a:ahLst/>
            <a:cxnLst>
              <a:cxn ang="3cd4">
                <a:pos x="hc" y="t"/>
              </a:cxn>
              <a:cxn ang="0">
                <a:pos x="r" y="vc"/>
              </a:cxn>
              <a:cxn ang="cd4">
                <a:pos x="hc" y="b"/>
              </a:cxn>
              <a:cxn ang="cd2">
                <a:pos x="l" y="vc"/>
              </a:cxn>
              <a:cxn ang="f31">
                <a:pos x="f40" y="f43"/>
              </a:cxn>
              <a:cxn ang="f31">
                <a:pos x="f44" y="f45"/>
              </a:cxn>
              <a:cxn ang="f31">
                <a:pos x="f41" y="f46"/>
              </a:cxn>
              <a:cxn ang="f31">
                <a:pos x="f41" y="f47"/>
              </a:cxn>
              <a:cxn ang="f31">
                <a:pos x="f40" y="f43"/>
              </a:cxn>
            </a:cxnLst>
            <a:rect l="f40" t="f43" r="f41" b="f42"/>
            <a:pathLst>
              <a:path w="3000" h="595">
                <a:moveTo>
                  <a:pt x="f5" y="f5"/>
                </a:moveTo>
                <a:cubicBezTo>
                  <a:pt x="f8" y="f9"/>
                  <a:pt x="f10" y="f11"/>
                  <a:pt x="f12" y="f13"/>
                </a:cubicBezTo>
                <a:cubicBezTo>
                  <a:pt x="f14" y="f7"/>
                  <a:pt x="f15" y="f16"/>
                  <a:pt x="f6" y="f17"/>
                </a:cubicBezTo>
                <a:lnTo>
                  <a:pt x="f6" y="f18"/>
                </a:lnTo>
                <a:lnTo>
                  <a:pt x="f5" y="f5"/>
                </a:lnTo>
                <a:close/>
              </a:path>
            </a:pathLst>
          </a:custGeom>
          <a:gradFill>
            <a:gsLst>
              <a:gs pos="0">
                <a:srgbClr val="576680">
                  <a:alpha val="30000"/>
                </a:srgbClr>
              </a:gs>
              <a:gs pos="100000">
                <a:srgbClr val="046FDA">
                  <a:alpha val="45000"/>
                </a:srgbClr>
              </a:gs>
            </a:gsLst>
            <a:lin ang="5400000"/>
          </a:gradFill>
          <a:ln>
            <a:noFill/>
            <a:prstDash val="soli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onstantia"/>
            </a:endParaRPr>
          </a:p>
        </p:txBody>
      </p:sp>
      <p:sp>
        <p:nvSpPr>
          <p:cNvPr id="4" name="Title Placeholder 8"/>
          <p:cNvSpPr txBox="1">
            <a:spLocks noGrp="1"/>
          </p:cNvSpPr>
          <p:nvPr>
            <p:ph type="title"/>
          </p:nvPr>
        </p:nvSpPr>
        <p:spPr>
          <a:xfrm>
            <a:off x="457200" y="704088"/>
            <a:ext cx="8229600" cy="1143000"/>
          </a:xfrm>
          <a:prstGeom prst="rect">
            <a:avLst/>
          </a:prstGeom>
          <a:noFill/>
          <a:ln>
            <a:noFill/>
          </a:ln>
        </p:spPr>
        <p:txBody>
          <a:bodyPr vert="horz" wrap="square" lIns="0" tIns="45720" rIns="0" bIns="0" anchor="b" anchorCtr="0" compatLnSpc="1"/>
          <a:lstStyle/>
          <a:p>
            <a:pPr lvl="0"/>
            <a:r>
              <a:rPr lang="en-US"/>
              <a:t>Click to edit Master title style</a:t>
            </a:r>
          </a:p>
        </p:txBody>
      </p:sp>
      <p:sp>
        <p:nvSpPr>
          <p:cNvPr id="5" name="Text Placeholder 29"/>
          <p:cNvSpPr txBox="1">
            <a:spLocks noGrp="1"/>
          </p:cNvSpPr>
          <p:nvPr>
            <p:ph type="body" idx="1"/>
          </p:nvPr>
        </p:nvSpPr>
        <p:spPr>
          <a:xfrm>
            <a:off x="457200" y="1935483"/>
            <a:ext cx="8229600" cy="4389120"/>
          </a:xfrm>
          <a:prstGeom prst="rect">
            <a:avLst/>
          </a:prstGeom>
          <a:noFill/>
          <a:ln>
            <a:noFill/>
          </a:ln>
        </p:spPr>
        <p:txBody>
          <a:bodyPr vert="horz" wrap="square" lIns="91440" tIns="45720" rIns="91440" bIns="45720"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9"/>
          <p:cNvSpPr txBox="1">
            <a:spLocks noGrp="1"/>
          </p:cNvSpPr>
          <p:nvPr>
            <p:ph type="dt" sz="half" idx="2"/>
          </p:nvPr>
        </p:nvSpPr>
        <p:spPr>
          <a:xfrm>
            <a:off x="457200" y="6356351"/>
            <a:ext cx="2133596" cy="365129"/>
          </a:xfrm>
          <a:prstGeom prst="rect">
            <a:avLst/>
          </a:prstGeom>
          <a:noFill/>
          <a:ln>
            <a:noFill/>
          </a:ln>
        </p:spPr>
        <p:txBody>
          <a:bodyPr vert="horz" wrap="square" lIns="0" tIns="0" rIns="0" bIns="0" anchor="b"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22264E"/>
                </a:solidFill>
                <a:uFillTx/>
                <a:latin typeface="Constantia"/>
              </a:defRPr>
            </a:lvl1pPr>
          </a:lstStyle>
          <a:p>
            <a:pPr lvl="0"/>
            <a:fld id="{3E292870-64A3-4986-90D7-6EED92882CD3}" type="datetime1">
              <a:rPr lang="en-GB" smtClean="0"/>
              <a:t>01/09/2020</a:t>
            </a:fld>
            <a:endParaRPr lang="en-GB"/>
          </a:p>
        </p:txBody>
      </p:sp>
      <p:sp>
        <p:nvSpPr>
          <p:cNvPr id="7" name="Footer Placeholder 21"/>
          <p:cNvSpPr txBox="1">
            <a:spLocks noGrp="1"/>
          </p:cNvSpPr>
          <p:nvPr>
            <p:ph type="ftr" sz="quarter" idx="3"/>
          </p:nvPr>
        </p:nvSpPr>
        <p:spPr>
          <a:xfrm>
            <a:off x="2667003" y="6356351"/>
            <a:ext cx="3352803" cy="365129"/>
          </a:xfrm>
          <a:prstGeom prst="rect">
            <a:avLst/>
          </a:prstGeom>
          <a:noFill/>
          <a:ln>
            <a:noFill/>
          </a:ln>
        </p:spPr>
        <p:txBody>
          <a:bodyPr vert="horz" wrap="square" lIns="0" tIns="0" rIns="0" bIns="0" anchor="b" anchorCtr="0" compatLnSpc="1"/>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22264E"/>
                </a:solidFill>
                <a:uFillTx/>
                <a:latin typeface="Constantia"/>
              </a:defRPr>
            </a:lvl1pPr>
          </a:lstStyle>
          <a:p>
            <a:pPr lvl="0"/>
            <a:r>
              <a:rPr lang="en-US"/>
              <a:t>Health &amp; Safety, Incidents and Compliance</a:t>
            </a:r>
            <a:endParaRPr lang="en-GB"/>
          </a:p>
        </p:txBody>
      </p:sp>
      <p:sp>
        <p:nvSpPr>
          <p:cNvPr id="8" name="Slide Number Placeholder 17"/>
          <p:cNvSpPr txBox="1">
            <a:spLocks noGrp="1"/>
          </p:cNvSpPr>
          <p:nvPr>
            <p:ph type="sldNum" sz="quarter" idx="4"/>
          </p:nvPr>
        </p:nvSpPr>
        <p:spPr>
          <a:xfrm>
            <a:off x="7924803" y="6356351"/>
            <a:ext cx="761996" cy="365129"/>
          </a:xfrm>
          <a:prstGeom prst="rect">
            <a:avLst/>
          </a:prstGeom>
          <a:noFill/>
          <a:ln>
            <a:noFill/>
          </a:ln>
        </p:spPr>
        <p:txBody>
          <a:bodyPr vert="horz" wrap="square" lIns="0" tIns="0" rIns="0" bIns="0" anchor="b" anchorCtr="0" compatLnSpc="1"/>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22264E"/>
                </a:solidFill>
                <a:uFillTx/>
                <a:latin typeface="Constantia"/>
              </a:defRPr>
            </a:lvl1pPr>
          </a:lstStyle>
          <a:p>
            <a:pPr lvl="0"/>
            <a:fld id="{C2A2E705-34C4-43F4-B5F1-705521E1FEDC}" type="slidenum">
              <a:t>‹#›</a:t>
            </a:fld>
            <a:endParaRPr lang="en-GB"/>
          </a:p>
        </p:txBody>
      </p:sp>
      <p:grpSp>
        <p:nvGrpSpPr>
          <p:cNvPr id="9" name="Group 1"/>
          <p:cNvGrpSpPr/>
          <p:nvPr/>
        </p:nvGrpSpPr>
        <p:grpSpPr>
          <a:xfrm>
            <a:off x="-19020" y="202412"/>
            <a:ext cx="9180548" cy="649224"/>
            <a:chOff x="-19020" y="202412"/>
            <a:chExt cx="9180548" cy="649224"/>
          </a:xfrm>
        </p:grpSpPr>
        <p:sp>
          <p:nvSpPr>
            <p:cNvPr id="10" name="Freeform 11"/>
            <p:cNvSpPr/>
            <p:nvPr/>
          </p:nvSpPr>
          <p:spPr>
            <a:xfrm rot="21435692">
              <a:off x="-19020" y="202412"/>
              <a:ext cx="9163046" cy="649224"/>
            </a:xfrm>
            <a:custGeom>
              <a:avLst/>
              <a:gdLst>
                <a:gd name="f0" fmla="val 10800000"/>
                <a:gd name="f1" fmla="val 5400000"/>
                <a:gd name="f2" fmla="val 180"/>
                <a:gd name="f3" fmla="val w"/>
                <a:gd name="f4" fmla="val h"/>
                <a:gd name="f5" fmla="val 0"/>
                <a:gd name="f6" fmla="val 5772"/>
                <a:gd name="f7" fmla="val 1055"/>
                <a:gd name="f8" fmla="val 966"/>
                <a:gd name="f9" fmla="val 282"/>
                <a:gd name="f10" fmla="val 738"/>
                <a:gd name="f11" fmla="val 923"/>
                <a:gd name="f12" fmla="val 275"/>
                <a:gd name="f13" fmla="val 1608"/>
                <a:gd name="f14" fmla="val 2293"/>
                <a:gd name="f15" fmla="val 289"/>
                <a:gd name="f16" fmla="val 3416"/>
                <a:gd name="f17" fmla="val 4110"/>
                <a:gd name="f18" fmla="val 1008"/>
                <a:gd name="f19" fmla="val 4804"/>
                <a:gd name="f20" fmla="val 961"/>
                <a:gd name="f21" fmla="val 5426"/>
                <a:gd name="f22" fmla="val 210"/>
                <a:gd name="f23" fmla="+- 0 0 -90"/>
                <a:gd name="f24" fmla="*/ f3 1 5772"/>
                <a:gd name="f25" fmla="*/ f4 1 1055"/>
                <a:gd name="f26" fmla="val f5"/>
                <a:gd name="f27" fmla="val f6"/>
                <a:gd name="f28" fmla="val f7"/>
                <a:gd name="f29" fmla="*/ f23 f0 1"/>
                <a:gd name="f30" fmla="+- f28 0 f26"/>
                <a:gd name="f31" fmla="+- f27 0 f26"/>
                <a:gd name="f32" fmla="*/ f29 1 f2"/>
                <a:gd name="f33" fmla="*/ f31 1 5772"/>
                <a:gd name="f34" fmla="*/ f30 1 1055"/>
                <a:gd name="f35" fmla="+- f32 0 f1"/>
                <a:gd name="f36" fmla="*/ 0 1 f33"/>
                <a:gd name="f37" fmla="*/ 966 1 f34"/>
                <a:gd name="f38" fmla="*/ 1608 1 f33"/>
                <a:gd name="f39" fmla="*/ 282 1 f34"/>
                <a:gd name="f40" fmla="*/ 4110 1 f33"/>
                <a:gd name="f41" fmla="*/ 1008 1 f34"/>
                <a:gd name="f42" fmla="*/ 5772 1 f33"/>
                <a:gd name="f43" fmla="*/ 0 1 f34"/>
                <a:gd name="f44" fmla="*/ 1055 1 f34"/>
                <a:gd name="f45" fmla="*/ f36 f24 1"/>
                <a:gd name="f46" fmla="*/ f42 f24 1"/>
                <a:gd name="f47" fmla="*/ f44 f25 1"/>
                <a:gd name="f48" fmla="*/ f43 f25 1"/>
                <a:gd name="f49" fmla="*/ f37 f25 1"/>
                <a:gd name="f50" fmla="*/ f38 f24 1"/>
                <a:gd name="f51" fmla="*/ f39 f25 1"/>
                <a:gd name="f52" fmla="*/ f40 f24 1"/>
                <a:gd name="f53" fmla="*/ f41 f25 1"/>
              </a:gdLst>
              <a:ahLst/>
              <a:cxnLst>
                <a:cxn ang="3cd4">
                  <a:pos x="hc" y="t"/>
                </a:cxn>
                <a:cxn ang="0">
                  <a:pos x="r" y="vc"/>
                </a:cxn>
                <a:cxn ang="cd4">
                  <a:pos x="hc" y="b"/>
                </a:cxn>
                <a:cxn ang="cd2">
                  <a:pos x="l" y="vc"/>
                </a:cxn>
                <a:cxn ang="f35">
                  <a:pos x="f45" y="f49"/>
                </a:cxn>
                <a:cxn ang="f35">
                  <a:pos x="f50" y="f51"/>
                </a:cxn>
                <a:cxn ang="f35">
                  <a:pos x="f52" y="f53"/>
                </a:cxn>
                <a:cxn ang="f35">
                  <a:pos x="f46" y="f48"/>
                </a:cxn>
              </a:cxnLst>
              <a:rect l="f45" t="f48" r="f46" b="f47"/>
              <a:pathLst>
                <a:path w="5772" h="1055">
                  <a:moveTo>
                    <a:pt x="f5" y="f8"/>
                  </a:moveTo>
                  <a:cubicBezTo>
                    <a:pt x="f9" y="f10"/>
                    <a:pt x="f11" y="f12"/>
                    <a:pt x="f13" y="f9"/>
                  </a:cubicBezTo>
                  <a:cubicBezTo>
                    <a:pt x="f14" y="f15"/>
                    <a:pt x="f16" y="f7"/>
                    <a:pt x="f17" y="f18"/>
                  </a:cubicBezTo>
                  <a:cubicBezTo>
                    <a:pt x="f19" y="f20"/>
                    <a:pt x="f21" y="f22"/>
                    <a:pt x="f6" y="f5"/>
                  </a:cubicBezTo>
                </a:path>
              </a:pathLst>
            </a:custGeom>
            <a:noFill/>
            <a:ln w="10799">
              <a:solidFill>
                <a:srgbClr val="236FBB">
                  <a:alpha val="56000"/>
                </a:srgbClr>
              </a:solidFill>
              <a:prstDash val="solid"/>
              <a:roun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onstantia"/>
              </a:endParaRPr>
            </a:p>
          </p:txBody>
        </p:sp>
        <p:sp>
          <p:nvSpPr>
            <p:cNvPr id="11" name="Freeform 12"/>
            <p:cNvSpPr/>
            <p:nvPr/>
          </p:nvSpPr>
          <p:spPr>
            <a:xfrm rot="21435692">
              <a:off x="-14283" y="275866"/>
              <a:ext cx="9175811" cy="530352"/>
            </a:xfrm>
            <a:custGeom>
              <a:avLst/>
              <a:gdLst>
                <a:gd name="f0" fmla="val 10800000"/>
                <a:gd name="f1" fmla="val 5400000"/>
                <a:gd name="f2" fmla="val 180"/>
                <a:gd name="f3" fmla="val w"/>
                <a:gd name="f4" fmla="val h"/>
                <a:gd name="f5" fmla="val 0"/>
                <a:gd name="f6" fmla="val 5766"/>
                <a:gd name="f7" fmla="val 854"/>
                <a:gd name="f8" fmla="val 732"/>
                <a:gd name="f9" fmla="val 273"/>
                <a:gd name="f10" fmla="val 647"/>
                <a:gd name="f11" fmla="val 951"/>
                <a:gd name="f12" fmla="val 214"/>
                <a:gd name="f13" fmla="val 1638"/>
                <a:gd name="f14" fmla="val 228"/>
                <a:gd name="f15" fmla="val 2325"/>
                <a:gd name="f16" fmla="val 242"/>
                <a:gd name="f17" fmla="val 3434"/>
                <a:gd name="f18" fmla="val 4122"/>
                <a:gd name="f19" fmla="val 816"/>
                <a:gd name="f20" fmla="val 4810"/>
                <a:gd name="f21" fmla="val 778"/>
                <a:gd name="f22" fmla="val 5424"/>
                <a:gd name="f23" fmla="val 170"/>
                <a:gd name="f24" fmla="+- 0 0 -90"/>
                <a:gd name="f25" fmla="*/ f3 1 5766"/>
                <a:gd name="f26" fmla="*/ f4 1 854"/>
                <a:gd name="f27" fmla="val f5"/>
                <a:gd name="f28" fmla="val f6"/>
                <a:gd name="f29" fmla="val f7"/>
                <a:gd name="f30" fmla="*/ f24 f0 1"/>
                <a:gd name="f31" fmla="+- f29 0 f27"/>
                <a:gd name="f32" fmla="+- f28 0 f27"/>
                <a:gd name="f33" fmla="*/ f30 1 f2"/>
                <a:gd name="f34" fmla="*/ f32 1 5766"/>
                <a:gd name="f35" fmla="*/ f31 1 854"/>
                <a:gd name="f36" fmla="+- f33 0 f1"/>
                <a:gd name="f37" fmla="*/ 0 1 f34"/>
                <a:gd name="f38" fmla="*/ 732 1 f35"/>
                <a:gd name="f39" fmla="*/ 1638 1 f34"/>
                <a:gd name="f40" fmla="*/ 228 1 f35"/>
                <a:gd name="f41" fmla="*/ 4122 1 f34"/>
                <a:gd name="f42" fmla="*/ 816 1 f35"/>
                <a:gd name="f43" fmla="*/ 5766 1 f34"/>
                <a:gd name="f44" fmla="*/ 0 1 f35"/>
                <a:gd name="f45" fmla="*/ 854 1 f35"/>
                <a:gd name="f46" fmla="*/ f37 f25 1"/>
                <a:gd name="f47" fmla="*/ f43 f25 1"/>
                <a:gd name="f48" fmla="*/ f45 f26 1"/>
                <a:gd name="f49" fmla="*/ f44 f26 1"/>
                <a:gd name="f50" fmla="*/ f38 f26 1"/>
                <a:gd name="f51" fmla="*/ f39 f25 1"/>
                <a:gd name="f52" fmla="*/ f40 f26 1"/>
                <a:gd name="f53" fmla="*/ f41 f25 1"/>
                <a:gd name="f54" fmla="*/ f42 f26 1"/>
              </a:gdLst>
              <a:ahLst/>
              <a:cxnLst>
                <a:cxn ang="3cd4">
                  <a:pos x="hc" y="t"/>
                </a:cxn>
                <a:cxn ang="0">
                  <a:pos x="r" y="vc"/>
                </a:cxn>
                <a:cxn ang="cd4">
                  <a:pos x="hc" y="b"/>
                </a:cxn>
                <a:cxn ang="cd2">
                  <a:pos x="l" y="vc"/>
                </a:cxn>
                <a:cxn ang="f36">
                  <a:pos x="f46" y="f50"/>
                </a:cxn>
                <a:cxn ang="f36">
                  <a:pos x="f51" y="f52"/>
                </a:cxn>
                <a:cxn ang="f36">
                  <a:pos x="f53" y="f54"/>
                </a:cxn>
                <a:cxn ang="f36">
                  <a:pos x="f47" y="f49"/>
                </a:cxn>
              </a:cxnLst>
              <a:rect l="f46" t="f49" r="f47" b="f48"/>
              <a:pathLst>
                <a:path w="5766" h="854">
                  <a:moveTo>
                    <a:pt x="f5" y="f8"/>
                  </a:moveTo>
                  <a:cubicBezTo>
                    <a:pt x="f9" y="f10"/>
                    <a:pt x="f11" y="f12"/>
                    <a:pt x="f13" y="f14"/>
                  </a:cubicBezTo>
                  <a:cubicBezTo>
                    <a:pt x="f15" y="f16"/>
                    <a:pt x="f17" y="f7"/>
                    <a:pt x="f18" y="f19"/>
                  </a:cubicBezTo>
                  <a:cubicBezTo>
                    <a:pt x="f20" y="f21"/>
                    <a:pt x="f22" y="f23"/>
                    <a:pt x="f6" y="f5"/>
                  </a:cubicBezTo>
                </a:path>
              </a:pathLst>
            </a:custGeom>
            <a:noFill/>
            <a:ln w="9528">
              <a:solidFill>
                <a:srgbClr val="297FD5">
                  <a:alpha val="56000"/>
                </a:srgbClr>
              </a:solidFill>
              <a:prstDash val="solid"/>
              <a:round/>
            </a:ln>
          </p:spPr>
          <p:txBody>
            <a:bodyPr vert="horz" wrap="square" lIns="91440" tIns="45720" rIns="91440" bIns="45720" anchor="t" anchorCtr="0" compatLnSpc="1"/>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Constantia"/>
              </a:endParaRPr>
            </a:p>
          </p:txBody>
        </p:sp>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marL="0" marR="0" lvl="0" indent="0" algn="l" defTabSz="914400" rtl="0" fontAlgn="auto" hangingPunct="1">
        <a:lnSpc>
          <a:spcPct val="100000"/>
        </a:lnSpc>
        <a:spcBef>
          <a:spcPts val="0"/>
        </a:spcBef>
        <a:spcAft>
          <a:spcPts val="0"/>
        </a:spcAft>
        <a:buNone/>
        <a:tabLst/>
        <a:defRPr lang="en-US" sz="5000" b="0" i="0" u="none" strike="noStrike" kern="1200" cap="none" spc="0" baseline="0">
          <a:solidFill>
            <a:srgbClr val="242852"/>
          </a:solidFill>
          <a:uFillTx/>
          <a:latin typeface="Calibri"/>
        </a:defRPr>
      </a:lvl1pPr>
    </p:titleStyle>
    <p:bodyStyle>
      <a:lvl1pPr marL="274320" marR="0" lvl="0" indent="-274320" algn="l" defTabSz="914400" rtl="0" fontAlgn="auto" hangingPunct="1">
        <a:lnSpc>
          <a:spcPct val="100000"/>
        </a:lnSpc>
        <a:spcBef>
          <a:spcPts val="600"/>
        </a:spcBef>
        <a:spcAft>
          <a:spcPts val="0"/>
        </a:spcAft>
        <a:buClr>
          <a:srgbClr val="7F8FA9"/>
        </a:buClr>
        <a:buSzPct val="95000"/>
        <a:buFont typeface="Wingdings 2"/>
        <a:buChar char=""/>
        <a:tabLst/>
        <a:defRPr lang="en-US" sz="2600" b="0" i="0" u="none" strike="noStrike" kern="1200" cap="none" spc="0" baseline="0">
          <a:solidFill>
            <a:srgbClr val="000000"/>
          </a:solidFill>
          <a:uFillTx/>
          <a:latin typeface="Constantia"/>
        </a:defRPr>
      </a:lvl1pPr>
      <a:lvl2pPr marL="640080" marR="0" lvl="1" indent="-246888" algn="l" defTabSz="914400" rtl="0" fontAlgn="auto" hangingPunct="1">
        <a:lnSpc>
          <a:spcPct val="100000"/>
        </a:lnSpc>
        <a:spcBef>
          <a:spcPts val="600"/>
        </a:spcBef>
        <a:spcAft>
          <a:spcPts val="0"/>
        </a:spcAft>
        <a:buClr>
          <a:srgbClr val="629DD1"/>
        </a:buClr>
        <a:buSzPct val="85000"/>
        <a:buFont typeface="Wingdings 2"/>
        <a:buChar char=""/>
        <a:tabLst/>
        <a:defRPr lang="en-US" sz="2400" b="0" i="0" u="none" strike="noStrike" kern="1200" cap="none" spc="0" baseline="0">
          <a:solidFill>
            <a:srgbClr val="000000"/>
          </a:solidFill>
          <a:uFillTx/>
          <a:latin typeface="Constantia"/>
        </a:defRPr>
      </a:lvl2pPr>
      <a:lvl3pPr marL="914400" marR="0" lvl="2" indent="-246888" algn="l" defTabSz="914400" rtl="0" fontAlgn="auto" hangingPunct="1">
        <a:lnSpc>
          <a:spcPct val="100000"/>
        </a:lnSpc>
        <a:spcBef>
          <a:spcPts val="500"/>
        </a:spcBef>
        <a:spcAft>
          <a:spcPts val="0"/>
        </a:spcAft>
        <a:buClr>
          <a:srgbClr val="297FD5"/>
        </a:buClr>
        <a:buSzPct val="70000"/>
        <a:buFont typeface="Wingdings 2"/>
        <a:buChar char=""/>
        <a:tabLst/>
        <a:defRPr lang="en-US" sz="2100" b="0" i="0" u="none" strike="noStrike" kern="1200" cap="none" spc="0" baseline="0">
          <a:solidFill>
            <a:srgbClr val="000000"/>
          </a:solidFill>
          <a:uFillTx/>
          <a:latin typeface="Constantia"/>
        </a:defRPr>
      </a:lvl3pPr>
      <a:lvl4pPr marL="1188720" marR="0" lvl="3" indent="-210312" algn="l" defTabSz="914400" rtl="0" fontAlgn="auto" hangingPunct="1">
        <a:lnSpc>
          <a:spcPct val="100000"/>
        </a:lnSpc>
        <a:spcBef>
          <a:spcPts val="500"/>
        </a:spcBef>
        <a:spcAft>
          <a:spcPts val="0"/>
        </a:spcAft>
        <a:buClr>
          <a:srgbClr val="7F8FA9"/>
        </a:buClr>
        <a:buSzPct val="65000"/>
        <a:buFont typeface="Wingdings 2"/>
        <a:buChar char=""/>
        <a:tabLst/>
        <a:defRPr lang="en-US" sz="2000" b="0" i="0" u="none" strike="noStrike" kern="1200" cap="none" spc="0" baseline="0">
          <a:solidFill>
            <a:srgbClr val="000000"/>
          </a:solidFill>
          <a:uFillTx/>
          <a:latin typeface="Constantia"/>
        </a:defRPr>
      </a:lvl4pPr>
      <a:lvl5pPr marL="1463040" marR="0" lvl="4" indent="-210312" algn="l" defTabSz="914400" rtl="0" fontAlgn="auto" hangingPunct="1">
        <a:lnSpc>
          <a:spcPct val="100000"/>
        </a:lnSpc>
        <a:spcBef>
          <a:spcPts val="500"/>
        </a:spcBef>
        <a:spcAft>
          <a:spcPts val="0"/>
        </a:spcAft>
        <a:buClr>
          <a:srgbClr val="4A66AC"/>
        </a:buClr>
        <a:buSzPct val="65000"/>
        <a:buFont typeface="Wingdings 2"/>
        <a:buChar char=""/>
        <a:tabLst/>
        <a:defRPr lang="en-US" sz="2000" b="0" i="0" u="none" strike="noStrike" kern="1200" cap="none" spc="0" baseline="0">
          <a:solidFill>
            <a:srgbClr val="000000"/>
          </a:solidFill>
          <a:uFillTx/>
          <a:latin typeface="Constantia"/>
        </a:defRPr>
      </a:lvl5pPr>
    </p:bodyStyle>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coronavirus/education-and-childcare" TargetMode="External"/><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Rectangle 4"/>
          <p:cNvSpPr/>
          <p:nvPr/>
        </p:nvSpPr>
        <p:spPr>
          <a:xfrm>
            <a:off x="1330836" y="279010"/>
            <a:ext cx="6481523" cy="1323439"/>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800" b="0" i="0" u="none" strike="noStrike" kern="1200" cap="none" spc="150" baseline="0" dirty="0">
                <a:solidFill>
                  <a:srgbClr val="F8F8F8"/>
                </a:solidFill>
                <a:effectLst>
                  <a:outerShdw dist="38096" dir="2700000">
                    <a:srgbClr val="000000"/>
                  </a:outerShdw>
                </a:effectLst>
                <a:uFillTx/>
                <a:latin typeface="Calibri"/>
              </a:rPr>
            </a:br>
            <a:r>
              <a:rPr lang="en-US" sz="2800" b="0" i="0" u="none" strike="noStrike" kern="1200" cap="none" spc="150" baseline="0" dirty="0">
                <a:solidFill>
                  <a:srgbClr val="F8F8F8"/>
                </a:solidFill>
                <a:effectLst>
                  <a:outerShdw dist="38096" dir="2700000">
                    <a:srgbClr val="000000"/>
                  </a:outerShdw>
                </a:effectLst>
                <a:uFillTx/>
                <a:latin typeface="Calibri"/>
              </a:rPr>
              <a:t>Professional Development Day</a:t>
            </a:r>
            <a:r>
              <a:rPr lang="en-US" sz="2400" b="1" i="0" u="sng" strike="noStrike" kern="1200" cap="none" spc="150" baseline="0" dirty="0">
                <a:solidFill>
                  <a:srgbClr val="F8F8F8"/>
                </a:solidFill>
                <a:effectLst>
                  <a:outerShdw dist="38096" dir="2700000">
                    <a:srgbClr val="000000"/>
                  </a:outerShdw>
                </a:effectLst>
                <a:uFillTx/>
                <a:latin typeface="Calibri"/>
              </a:rPr>
              <a:t>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3" y="1368884"/>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Tuesday 1</a:t>
            </a:r>
            <a:r>
              <a:rPr lang="en-US" sz="2400" b="1" i="0" u="none" strike="noStrike" kern="1200" cap="none" spc="150" baseline="30000" dirty="0">
                <a:solidFill>
                  <a:srgbClr val="F8F8F8"/>
                </a:solidFill>
                <a:effectLst>
                  <a:outerShdw>
                    <a:srgbClr val="000000"/>
                  </a:outerShdw>
                </a:effectLst>
                <a:uFillTx/>
                <a:latin typeface="Calibri"/>
              </a:rPr>
              <a:t>st</a:t>
            </a:r>
            <a:r>
              <a:rPr lang="en-US" sz="2400" b="1" i="0" u="none" strike="noStrike" kern="1200" cap="none" spc="150" baseline="0" dirty="0">
                <a:solidFill>
                  <a:srgbClr val="F8F8F8"/>
                </a:solidFill>
                <a:effectLst>
                  <a:outerShdw>
                    <a:srgbClr val="000000"/>
                  </a:outerShdw>
                </a:effectLst>
                <a:uFillTx/>
                <a:latin typeface="Calibri"/>
              </a:rPr>
              <a:t> September 2020</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620251" y="2780682"/>
            <a:ext cx="7632848" cy="2523768"/>
          </a:xfrm>
          <a:prstGeom prst="rect">
            <a:avLst/>
          </a:prstGeom>
          <a:noFill/>
        </p:spPr>
        <p:txBody>
          <a:bodyPr wrap="square" rtlCol="0">
            <a:spAutoFit/>
          </a:bodyPr>
          <a:lstStyle/>
          <a:p>
            <a:pPr algn="ctr"/>
            <a:r>
              <a:rPr lang="en-US" sz="3200" b="1" dirty="0">
                <a:solidFill>
                  <a:schemeClr val="bg1"/>
                </a:solidFill>
              </a:rPr>
              <a:t> Health and Safety Briefing</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Robin Chew</a:t>
            </a:r>
          </a:p>
          <a:p>
            <a:pPr marL="285750" indent="-285750">
              <a:buFont typeface="Arial" panose="020B0604020202020204" pitchFamily="34" charset="0"/>
              <a:buChar char="•"/>
            </a:pPr>
            <a:r>
              <a:rPr lang="en-GB" dirty="0">
                <a:solidFill>
                  <a:schemeClr val="bg1"/>
                </a:solidFill>
              </a:rPr>
              <a:t>Head of Service: Facilities and Compliance</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r>
              <a:rPr lang="en-US">
                <a:latin typeface="Arial" panose="020B0604020202020204" pitchFamily="34" charset="0"/>
                <a:cs typeface="Arial" panose="020B0604020202020204" pitchFamily="34" charset="0"/>
              </a:rPr>
              <a:t>Health &amp; Safety, Incidents and Compliance</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1</a:t>
            </a:fld>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23439"/>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800" b="0" i="0" u="none" strike="noStrike" kern="1200" cap="none" spc="150" baseline="0" dirty="0">
                <a:solidFill>
                  <a:srgbClr val="F8F8F8"/>
                </a:solidFill>
                <a:effectLst>
                  <a:outerShdw dist="38096" dir="2700000">
                    <a:srgbClr val="000000"/>
                  </a:outerShdw>
                </a:effectLst>
                <a:uFillTx/>
                <a:latin typeface="Calibri"/>
              </a:rPr>
            </a:br>
            <a:r>
              <a:rPr lang="en-US" sz="2800" b="0" i="0" u="none" strike="noStrike" kern="1200" cap="none" spc="150" baseline="0" dirty="0">
                <a:solidFill>
                  <a:srgbClr val="F8F8F8"/>
                </a:solidFill>
                <a:effectLst>
                  <a:outerShdw dist="38096" dir="2700000">
                    <a:srgbClr val="000000"/>
                  </a:outerShdw>
                </a:effectLst>
                <a:uFillTx/>
                <a:latin typeface="Calibri"/>
              </a:rPr>
              <a:t>Professional Development Day</a:t>
            </a:r>
            <a:r>
              <a:rPr lang="en-US" sz="2400" b="1" i="0" u="sng" strike="noStrike" kern="1200" cap="none" spc="150" baseline="0" dirty="0">
                <a:solidFill>
                  <a:srgbClr val="F8F8F8"/>
                </a:solidFill>
                <a:effectLst>
                  <a:outerShdw dist="38096" dir="2700000">
                    <a:srgbClr val="000000"/>
                  </a:outerShdw>
                </a:effectLst>
                <a:uFillTx/>
                <a:latin typeface="Calibri"/>
              </a:rPr>
              <a:t>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3" y="1368884"/>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Tuesday 1st September 2020</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620251" y="2780682"/>
            <a:ext cx="7632848" cy="4739759"/>
          </a:xfrm>
          <a:prstGeom prst="rect">
            <a:avLst/>
          </a:prstGeom>
          <a:noFill/>
        </p:spPr>
        <p:txBody>
          <a:bodyPr wrap="square" rtlCol="0">
            <a:spAutoFit/>
          </a:bodyPr>
          <a:lstStyle/>
          <a:p>
            <a:pPr algn="ctr"/>
            <a:r>
              <a:rPr lang="en-US" sz="3200" b="1" dirty="0">
                <a:solidFill>
                  <a:schemeClr val="bg1"/>
                </a:solidFill>
              </a:rPr>
              <a:t> Health and Safety Briefing</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r>
              <a:rPr lang="en-GB" dirty="0">
                <a:solidFill>
                  <a:schemeClr val="bg1"/>
                </a:solidFill>
              </a:rPr>
              <a:t>Contents:</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err="1">
                <a:solidFill>
                  <a:schemeClr val="bg1"/>
                </a:solidFill>
              </a:rPr>
              <a:t>Covid</a:t>
            </a:r>
            <a:r>
              <a:rPr lang="en-GB" dirty="0">
                <a:solidFill>
                  <a:schemeClr val="bg1"/>
                </a:solidFill>
              </a:rPr>
              <a:t>- 19</a:t>
            </a:r>
          </a:p>
          <a:p>
            <a:pPr marL="285750" indent="-285750">
              <a:buFont typeface="Arial" panose="020B0604020202020204" pitchFamily="34" charset="0"/>
              <a:buChar char="•"/>
            </a:pPr>
            <a:r>
              <a:rPr lang="en-GB" dirty="0">
                <a:solidFill>
                  <a:schemeClr val="bg1"/>
                </a:solidFill>
              </a:rPr>
              <a:t>The duty of care</a:t>
            </a:r>
          </a:p>
          <a:p>
            <a:pPr marL="285750" indent="-285750">
              <a:buFont typeface="Arial" panose="020B0604020202020204" pitchFamily="34" charset="0"/>
              <a:buChar char="•"/>
            </a:pPr>
            <a:r>
              <a:rPr lang="en-GB" dirty="0">
                <a:solidFill>
                  <a:schemeClr val="bg1"/>
                </a:solidFill>
              </a:rPr>
              <a:t>Compliance and risk assessments</a:t>
            </a:r>
          </a:p>
          <a:p>
            <a:pPr marL="285750" indent="-285750">
              <a:buFont typeface="Arial" panose="020B0604020202020204" pitchFamily="34" charset="0"/>
              <a:buChar char="•"/>
            </a:pPr>
            <a:r>
              <a:rPr lang="en-GB" dirty="0">
                <a:solidFill>
                  <a:schemeClr val="bg1"/>
                </a:solidFill>
              </a:rPr>
              <a:t>Ofsted and safety</a:t>
            </a:r>
          </a:p>
          <a:p>
            <a:pPr marL="285750" indent="-285750">
              <a:buFont typeface="Arial" panose="020B0604020202020204" pitchFamily="34" charset="0"/>
              <a:buChar char="•"/>
            </a:pPr>
            <a:r>
              <a:rPr lang="en-GB" dirty="0">
                <a:solidFill>
                  <a:schemeClr val="bg1"/>
                </a:solidFill>
              </a:rPr>
              <a:t>The level of risk in schools</a:t>
            </a:r>
          </a:p>
          <a:p>
            <a:pPr marL="285750" indent="-285750">
              <a:buFont typeface="Arial" panose="020B0604020202020204" pitchFamily="34" charset="0"/>
              <a:buChar char="•"/>
            </a:pPr>
            <a:r>
              <a:rPr lang="en-GB" dirty="0">
                <a:solidFill>
                  <a:schemeClr val="bg1"/>
                </a:solidFill>
              </a:rPr>
              <a:t>Slips and trips</a:t>
            </a:r>
          </a:p>
          <a:p>
            <a:pPr marL="285750" indent="-285750">
              <a:buFont typeface="Arial" panose="020B0604020202020204" pitchFamily="34" charset="0"/>
              <a:buChar char="•"/>
            </a:pPr>
            <a:r>
              <a:rPr lang="en-GB" dirty="0">
                <a:solidFill>
                  <a:schemeClr val="bg1"/>
                </a:solidFill>
              </a:rPr>
              <a:t>Home working</a:t>
            </a:r>
          </a:p>
          <a:p>
            <a:pPr marL="285750" indent="-285750">
              <a:buFont typeface="Arial" panose="020B0604020202020204" pitchFamily="34" charset="0"/>
              <a:buChar char="•"/>
            </a:pPr>
            <a:r>
              <a:rPr lang="en-GB" dirty="0">
                <a:solidFill>
                  <a:schemeClr val="bg1"/>
                </a:solidFill>
              </a:rPr>
              <a:t>COSHH</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r>
              <a:rPr lang="en-US">
                <a:latin typeface="Arial" panose="020B0604020202020204" pitchFamily="34" charset="0"/>
                <a:cs typeface="Arial" panose="020B0604020202020204" pitchFamily="34" charset="0"/>
              </a:rPr>
              <a:t>Health &amp; Safety, Incidents and Compliance</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2</a:t>
            </a:fld>
            <a:endParaRPr lang="en-GB"/>
          </a:p>
        </p:txBody>
      </p:sp>
    </p:spTree>
    <p:extLst>
      <p:ext uri="{BB962C8B-B14F-4D97-AF65-F5344CB8AC3E}">
        <p14:creationId xmlns:p14="http://schemas.microsoft.com/office/powerpoint/2010/main" val="310856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6401753"/>
          </a:xfrm>
          <a:prstGeom prst="rect">
            <a:avLst/>
          </a:prstGeom>
          <a:noFill/>
        </p:spPr>
        <p:txBody>
          <a:bodyPr wrap="square" rtlCol="0">
            <a:spAutoFit/>
          </a:bodyPr>
          <a:lstStyle/>
          <a:p>
            <a:pPr algn="ctr"/>
            <a:r>
              <a:rPr lang="en-US" sz="3200" b="1" dirty="0">
                <a:solidFill>
                  <a:schemeClr val="bg1"/>
                </a:solidFill>
              </a:rPr>
              <a:t> COVID-19</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By the time you read this the situation will have changed</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US" dirty="0">
                <a:solidFill>
                  <a:schemeClr val="bg1"/>
                </a:solidFill>
              </a:rPr>
              <a:t>“As part of planning for full return in the autumn term, it is a legal requirement that schools should revisit and update their risk assessments (building on the learning to date and the practices they have already developed), to consider the additional risks and control measures to enable a return to full capacity in the autumn term.” HM Government</a:t>
            </a: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Keep up with current guidance at</a:t>
            </a:r>
          </a:p>
          <a:p>
            <a:pPr marL="285750" indent="-285750">
              <a:buFont typeface="Arial" panose="020B0604020202020204" pitchFamily="34" charset="0"/>
              <a:buChar char="•"/>
            </a:pPr>
            <a:endParaRPr lang="en-GB" dirty="0">
              <a:solidFill>
                <a:schemeClr val="bg1"/>
              </a:solidFill>
            </a:endParaRPr>
          </a:p>
          <a:p>
            <a:pPr lvl="1"/>
            <a:r>
              <a:rPr lang="en-GB" dirty="0">
                <a:solidFill>
                  <a:schemeClr val="bg1"/>
                </a:solidFill>
                <a:hlinkClick r:id="rId3">
                  <a:extLst>
                    <a:ext uri="{A12FA001-AC4F-418D-AE19-62706E023703}">
                      <ahyp:hlinkClr xmlns="" xmlns:ahyp="http://schemas.microsoft.com/office/drawing/2018/hyperlinkcolor" val="tx"/>
                    </a:ext>
                  </a:extLst>
                </a:hlinkClick>
              </a:rPr>
              <a:t>https://www.gov.uk/coronavirus/education-and-childcare</a:t>
            </a:r>
            <a:endParaRPr lang="en-GB" dirty="0">
              <a:solidFill>
                <a:schemeClr val="bg1"/>
              </a:solidFill>
            </a:endParaRPr>
          </a:p>
          <a:p>
            <a:pPr lvl="1"/>
            <a:endParaRPr lang="en-GB" dirty="0">
              <a:solidFill>
                <a:schemeClr val="bg1"/>
              </a:solidFill>
            </a:endParaRPr>
          </a:p>
          <a:p>
            <a:pPr marL="285750" indent="-285750">
              <a:buFont typeface="Arial" panose="020B0604020202020204" pitchFamily="34" charset="0"/>
              <a:buChar char="•"/>
            </a:pPr>
            <a:r>
              <a:rPr lang="en-GB" dirty="0">
                <a:solidFill>
                  <a:schemeClr val="bg1"/>
                </a:solidFill>
              </a:rPr>
              <a:t>Frequent washing of hands with soap and water is a key health measure in any circumstances</a:t>
            </a:r>
          </a:p>
          <a:p>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3</a:t>
            </a:fld>
            <a:endParaRPr lang="en-GB"/>
          </a:p>
        </p:txBody>
      </p:sp>
    </p:spTree>
    <p:extLst>
      <p:ext uri="{BB962C8B-B14F-4D97-AF65-F5344CB8AC3E}">
        <p14:creationId xmlns:p14="http://schemas.microsoft.com/office/powerpoint/2010/main" val="13853630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593967" cy="1077218"/>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5570756"/>
          </a:xfrm>
          <a:prstGeom prst="rect">
            <a:avLst/>
          </a:prstGeom>
          <a:noFill/>
        </p:spPr>
        <p:txBody>
          <a:bodyPr wrap="square" rtlCol="0">
            <a:spAutoFit/>
          </a:bodyPr>
          <a:lstStyle/>
          <a:p>
            <a:pPr algn="ctr"/>
            <a:r>
              <a:rPr lang="en-US" sz="3200" b="1" dirty="0">
                <a:solidFill>
                  <a:schemeClr val="bg1"/>
                </a:solidFill>
              </a:rPr>
              <a:t> The employer’s duty of care</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US" dirty="0">
                <a:solidFill>
                  <a:schemeClr val="bg1"/>
                </a:solidFill>
              </a:rPr>
              <a:t>“Schools have a primary duty to safeguard the staff and young people in their care while at the same time creating the ‘risk aware, but not risk adverse’ citizens of tomorrow” – </a:t>
            </a:r>
            <a:r>
              <a:rPr lang="en-US" dirty="0" err="1">
                <a:solidFill>
                  <a:schemeClr val="bg1"/>
                </a:solidFill>
              </a:rPr>
              <a:t>RoSPA</a:t>
            </a:r>
            <a:endParaRPr lang="en-US"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US" dirty="0">
                <a:solidFill>
                  <a:schemeClr val="bg1"/>
                </a:solidFill>
              </a:rPr>
              <a:t>The Health and Safety at Work Act of 1974 imposes a duty on all employers to ensure, so far as is reasonably practicable, the health and safety of employees and others (such as school visitors and pupils)  </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Application of HSWA is based on proportionality:  “as far as is reasonably practicable”,  not “as far as is possible”</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Approved Codes of Practice set out what schools are required to do</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4</a:t>
            </a:fld>
            <a:endParaRPr lang="en-GB"/>
          </a:p>
        </p:txBody>
      </p:sp>
    </p:spTree>
    <p:extLst>
      <p:ext uri="{BB962C8B-B14F-4D97-AF65-F5344CB8AC3E}">
        <p14:creationId xmlns:p14="http://schemas.microsoft.com/office/powerpoint/2010/main" val="4038451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3908762"/>
          </a:xfrm>
          <a:prstGeom prst="rect">
            <a:avLst/>
          </a:prstGeom>
          <a:noFill/>
        </p:spPr>
        <p:txBody>
          <a:bodyPr wrap="square" rtlCol="0">
            <a:spAutoFit/>
          </a:bodyPr>
          <a:lstStyle/>
          <a:p>
            <a:pPr algn="ctr"/>
            <a:r>
              <a:rPr lang="en-US" sz="3200" b="1" dirty="0">
                <a:solidFill>
                  <a:schemeClr val="bg1"/>
                </a:solidFill>
              </a:rPr>
              <a:t> How to stay compliant</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Compliance is not achieved by a series of one-off reactions</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Compliance comes from </a:t>
            </a:r>
            <a:r>
              <a:rPr lang="en-US" dirty="0">
                <a:solidFill>
                  <a:schemeClr val="bg1"/>
                </a:solidFill>
              </a:rPr>
              <a:t>sustaining a systematic approach, reviewing risk assessments, checking and testing, and acting on new information</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Settings should focus on their most significant risks and be </a:t>
            </a:r>
            <a:r>
              <a:rPr lang="en-US" dirty="0">
                <a:solidFill>
                  <a:schemeClr val="bg1"/>
                </a:solidFill>
              </a:rPr>
              <a:t>‘risk led’ not ‘law led’</a:t>
            </a: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5</a:t>
            </a:fld>
            <a:endParaRPr lang="en-GB"/>
          </a:p>
        </p:txBody>
      </p:sp>
    </p:spTree>
    <p:extLst>
      <p:ext uri="{BB962C8B-B14F-4D97-AF65-F5344CB8AC3E}">
        <p14:creationId xmlns:p14="http://schemas.microsoft.com/office/powerpoint/2010/main" val="1105975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7232749"/>
          </a:xfrm>
          <a:prstGeom prst="rect">
            <a:avLst/>
          </a:prstGeom>
          <a:noFill/>
        </p:spPr>
        <p:txBody>
          <a:bodyPr wrap="square" rtlCol="0">
            <a:spAutoFit/>
          </a:bodyPr>
          <a:lstStyle/>
          <a:p>
            <a:pPr algn="ctr"/>
            <a:r>
              <a:rPr lang="en-US" sz="3200" b="1" dirty="0">
                <a:solidFill>
                  <a:schemeClr val="bg1"/>
                </a:solidFill>
              </a:rPr>
              <a:t> Risk Assessments</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US" dirty="0">
                <a:solidFill>
                  <a:schemeClr val="bg1"/>
                </a:solidFill>
              </a:rPr>
              <a:t>Schools have a duty to carry out suitable and sufficient risk assessments in accordance with Management of Health and Safety at Work Regulations 1999 for their buildings and activities, including school visits. The risk assessment should detail any risks associated with a facility or activity and what precautions must be taken to minimise any risk.</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There are five steps:</a:t>
            </a:r>
          </a:p>
          <a:p>
            <a:pPr marL="285750" indent="-285750">
              <a:buFont typeface="Arial" panose="020B0604020202020204" pitchFamily="34" charset="0"/>
              <a:buChar char="•"/>
            </a:pPr>
            <a:endParaRPr lang="en-GB" dirty="0">
              <a:solidFill>
                <a:schemeClr val="bg1"/>
              </a:solidFill>
            </a:endParaRPr>
          </a:p>
          <a:p>
            <a:pPr marL="1200150" lvl="2" indent="-285750">
              <a:buFont typeface="Arial" panose="020B0604020202020204" pitchFamily="34" charset="0"/>
              <a:buChar char="•"/>
            </a:pPr>
            <a:r>
              <a:rPr lang="en-US" dirty="0">
                <a:solidFill>
                  <a:schemeClr val="bg1"/>
                </a:solidFill>
              </a:rPr>
              <a:t>Identify the hazards</a:t>
            </a:r>
          </a:p>
          <a:p>
            <a:pPr marL="1200150" lvl="2" indent="-285750">
              <a:buFont typeface="Arial" panose="020B0604020202020204" pitchFamily="34" charset="0"/>
              <a:buChar char="•"/>
            </a:pPr>
            <a:r>
              <a:rPr lang="en-US" dirty="0">
                <a:solidFill>
                  <a:schemeClr val="bg1"/>
                </a:solidFill>
              </a:rPr>
              <a:t>Decide who might be harmed and how</a:t>
            </a:r>
          </a:p>
          <a:p>
            <a:pPr marL="1200150" lvl="2" indent="-285750">
              <a:buFont typeface="Arial" panose="020B0604020202020204" pitchFamily="34" charset="0"/>
              <a:buChar char="•"/>
            </a:pPr>
            <a:r>
              <a:rPr lang="en-US" dirty="0">
                <a:solidFill>
                  <a:schemeClr val="bg1"/>
                </a:solidFill>
              </a:rPr>
              <a:t>Evaluate the risks and decide on precautions</a:t>
            </a:r>
          </a:p>
          <a:p>
            <a:pPr marL="1200150" lvl="2" indent="-285750">
              <a:buFont typeface="Arial" panose="020B0604020202020204" pitchFamily="34" charset="0"/>
              <a:buChar char="•"/>
            </a:pPr>
            <a:r>
              <a:rPr lang="en-US" dirty="0">
                <a:solidFill>
                  <a:schemeClr val="bg1"/>
                </a:solidFill>
              </a:rPr>
              <a:t>Record your significant findings</a:t>
            </a:r>
          </a:p>
          <a:p>
            <a:pPr marL="1200150" lvl="2" indent="-285750">
              <a:buFont typeface="Arial" panose="020B0604020202020204" pitchFamily="34" charset="0"/>
              <a:buChar char="•"/>
            </a:pPr>
            <a:r>
              <a:rPr lang="en-US" dirty="0">
                <a:solidFill>
                  <a:schemeClr val="bg1"/>
                </a:solidFill>
              </a:rPr>
              <a:t>Review your assessment and update if necessary</a:t>
            </a: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Point</a:t>
            </a:r>
          </a:p>
          <a:p>
            <a:pPr marL="285750" indent="-285750">
              <a:buFont typeface="Arial" panose="020B0604020202020204" pitchFamily="34" charset="0"/>
              <a:buChar char="•"/>
            </a:pPr>
            <a:r>
              <a:rPr lang="en-GB" dirty="0">
                <a:solidFill>
                  <a:schemeClr val="bg1"/>
                </a:solidFill>
              </a:rPr>
              <a:t>point</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6</a:t>
            </a:fld>
            <a:endParaRPr lang="en-GB"/>
          </a:p>
        </p:txBody>
      </p:sp>
    </p:spTree>
    <p:extLst>
      <p:ext uri="{BB962C8B-B14F-4D97-AF65-F5344CB8AC3E}">
        <p14:creationId xmlns:p14="http://schemas.microsoft.com/office/powerpoint/2010/main" val="4292426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5570756"/>
          </a:xfrm>
          <a:prstGeom prst="rect">
            <a:avLst/>
          </a:prstGeom>
          <a:noFill/>
        </p:spPr>
        <p:txBody>
          <a:bodyPr wrap="square" rtlCol="0">
            <a:spAutoFit/>
          </a:bodyPr>
          <a:lstStyle/>
          <a:p>
            <a:pPr algn="ctr"/>
            <a:r>
              <a:rPr lang="en-US" sz="3200" b="1" dirty="0">
                <a:solidFill>
                  <a:schemeClr val="bg1"/>
                </a:solidFill>
              </a:rPr>
              <a:t> </a:t>
            </a:r>
            <a:r>
              <a:rPr lang="en-US" sz="3200" b="1" dirty="0" err="1">
                <a:solidFill>
                  <a:schemeClr val="bg1"/>
                </a:solidFill>
              </a:rPr>
              <a:t>Ofsted</a:t>
            </a:r>
            <a:r>
              <a:rPr lang="en-US" sz="3200" b="1" dirty="0">
                <a:solidFill>
                  <a:schemeClr val="bg1"/>
                </a:solidFill>
              </a:rPr>
              <a:t> and safety</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US" dirty="0">
                <a:solidFill>
                  <a:schemeClr val="bg1"/>
                </a:solidFill>
              </a:rPr>
              <a:t>Both ‘teaching safety’ and ‘teaching safely’ are part of the </a:t>
            </a:r>
            <a:r>
              <a:rPr lang="en-GB" dirty="0">
                <a:solidFill>
                  <a:schemeClr val="bg1"/>
                </a:solidFill>
              </a:rPr>
              <a:t>Framework for School Inspection</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US" dirty="0">
                <a:solidFill>
                  <a:schemeClr val="bg1"/>
                </a:solidFill>
              </a:rPr>
              <a:t>In ‘</a:t>
            </a:r>
            <a:r>
              <a:rPr lang="en-GB" dirty="0">
                <a:solidFill>
                  <a:schemeClr val="bg1"/>
                </a:solidFill>
              </a:rPr>
              <a:t>Behaviour</a:t>
            </a:r>
            <a:r>
              <a:rPr lang="en-US" dirty="0">
                <a:solidFill>
                  <a:schemeClr val="bg1"/>
                </a:solidFill>
              </a:rPr>
              <a:t> and safety of pupils at the school’ inspectors assess ‘whether pupils feel safe and their ability to assess and manage risk appropriately and to keep themselves safe.’</a:t>
            </a:r>
          </a:p>
          <a:p>
            <a:pPr marL="285750" indent="-285750">
              <a:buFont typeface="Arial" panose="020B0604020202020204" pitchFamily="34" charset="0"/>
              <a:buChar char="•"/>
            </a:pPr>
            <a:endParaRPr lang="en-US" dirty="0">
              <a:solidFill>
                <a:schemeClr val="bg1"/>
              </a:solidFill>
            </a:endParaRPr>
          </a:p>
          <a:p>
            <a:pPr marL="285750" indent="-285750">
              <a:buFont typeface="Arial" panose="020B0604020202020204" pitchFamily="34" charset="0"/>
              <a:buChar char="•"/>
            </a:pPr>
            <a:r>
              <a:rPr lang="en-US" dirty="0">
                <a:solidFill>
                  <a:schemeClr val="bg1"/>
                </a:solidFill>
              </a:rPr>
              <a:t> In ‘Quality of leadership in, and management of, the school’ inspectors assess whether leaders and managers ‘take steps to promote the safety of all pupils and ensure that they are safe in school.’</a:t>
            </a:r>
          </a:p>
          <a:p>
            <a:pPr marL="285750" indent="-285750">
              <a:buFont typeface="Arial" panose="020B0604020202020204" pitchFamily="34" charset="0"/>
              <a:buChar char="•"/>
            </a:pPr>
            <a:endParaRPr lang="en-US" dirty="0">
              <a:solidFill>
                <a:schemeClr val="bg1"/>
              </a:solidFill>
            </a:endParaRPr>
          </a:p>
          <a:p>
            <a:r>
              <a:rPr lang="en-US" dirty="0">
                <a:solidFill>
                  <a:schemeClr val="bg1"/>
                </a:solidFill>
              </a:rPr>
              <a:t> </a:t>
            </a: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7</a:t>
            </a:fld>
            <a:endParaRPr lang="en-GB"/>
          </a:p>
        </p:txBody>
      </p:sp>
    </p:spTree>
    <p:extLst>
      <p:ext uri="{BB962C8B-B14F-4D97-AF65-F5344CB8AC3E}">
        <p14:creationId xmlns:p14="http://schemas.microsoft.com/office/powerpoint/2010/main" val="30936294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4001095"/>
          </a:xfrm>
          <a:prstGeom prst="rect">
            <a:avLst/>
          </a:prstGeom>
          <a:noFill/>
        </p:spPr>
        <p:txBody>
          <a:bodyPr wrap="square" rtlCol="0">
            <a:spAutoFit/>
          </a:bodyPr>
          <a:lstStyle/>
          <a:p>
            <a:pPr algn="ctr"/>
            <a:r>
              <a:rPr lang="en-US" sz="3200" b="1" dirty="0">
                <a:solidFill>
                  <a:schemeClr val="bg1"/>
                </a:solidFill>
              </a:rPr>
              <a:t> </a:t>
            </a:r>
          </a:p>
          <a:p>
            <a:pPr algn="ctr"/>
            <a:endParaRPr lang="en-US" sz="3200" b="1" dirty="0">
              <a:solidFill>
                <a:schemeClr val="bg1"/>
              </a:solidFill>
            </a:endParaRPr>
          </a:p>
          <a:p>
            <a:pPr algn="ctr"/>
            <a:endParaRPr lang="en-US" sz="3200" b="1" dirty="0">
              <a:solidFill>
                <a:schemeClr val="bg1"/>
              </a:solidFill>
            </a:endParaRPr>
          </a:p>
          <a:p>
            <a:pPr algn="ctr"/>
            <a:r>
              <a:rPr lang="en-US" sz="3200" b="1" dirty="0">
                <a:solidFill>
                  <a:schemeClr val="bg1"/>
                </a:solidFill>
              </a:rPr>
              <a:t>What are the risks to employees at work?</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8</a:t>
            </a:fld>
            <a:endParaRPr lang="en-GB"/>
          </a:p>
        </p:txBody>
      </p:sp>
    </p:spTree>
    <p:extLst>
      <p:ext uri="{BB962C8B-B14F-4D97-AF65-F5344CB8AC3E}">
        <p14:creationId xmlns:p14="http://schemas.microsoft.com/office/powerpoint/2010/main" val="3200897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2062103"/>
          </a:xfrm>
          <a:prstGeom prst="rect">
            <a:avLst/>
          </a:prstGeom>
          <a:noFill/>
        </p:spPr>
        <p:txBody>
          <a:bodyPr wrap="square" rtlCol="0">
            <a:spAutoFit/>
          </a:bodyPr>
          <a:lstStyle/>
          <a:p>
            <a:pPr algn="ctr"/>
            <a:r>
              <a:rPr lang="en-US" sz="3200" b="1" dirty="0">
                <a:solidFill>
                  <a:schemeClr val="bg1"/>
                </a:solidFill>
              </a:rPr>
              <a:t>69,208 employee non-fatal injuries </a:t>
            </a:r>
          </a:p>
          <a:p>
            <a:pPr algn="ctr"/>
            <a:r>
              <a:rPr lang="en-US" sz="3200" b="1" dirty="0">
                <a:solidFill>
                  <a:schemeClr val="bg1"/>
                </a:solidFill>
              </a:rPr>
              <a:t>reported by employers </a:t>
            </a:r>
          </a:p>
          <a:p>
            <a:pPr algn="ctr"/>
            <a:r>
              <a:rPr lang="en-US" sz="3200" b="1" dirty="0">
                <a:solidFill>
                  <a:schemeClr val="bg1"/>
                </a:solidFill>
              </a:rPr>
              <a:t>in 2018/19 </a:t>
            </a:r>
          </a:p>
          <a:p>
            <a:pPr algn="ctr"/>
            <a:r>
              <a:rPr lang="en-US" sz="3200" b="1" dirty="0">
                <a:solidFill>
                  <a:schemeClr val="bg1"/>
                </a:solidFill>
              </a:rPr>
              <a:t>(RIDDOR)</a:t>
            </a: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9</a:t>
            </a:fld>
            <a:endParaRPr lang="en-GB"/>
          </a:p>
        </p:txBody>
      </p:sp>
    </p:spTree>
    <p:extLst>
      <p:ext uri="{BB962C8B-B14F-4D97-AF65-F5344CB8AC3E}">
        <p14:creationId xmlns:p14="http://schemas.microsoft.com/office/powerpoint/2010/main" val="21619929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2246769"/>
          </a:xfrm>
          <a:prstGeom prst="rect">
            <a:avLst/>
          </a:prstGeom>
          <a:noFill/>
        </p:spPr>
        <p:txBody>
          <a:bodyPr wrap="square" rtlCol="0">
            <a:spAutoFit/>
          </a:bodyPr>
          <a:lstStyle/>
          <a:p>
            <a:pPr algn="ctr"/>
            <a:r>
              <a:rPr lang="en-US" sz="3200" b="1" dirty="0">
                <a:solidFill>
                  <a:schemeClr val="bg1"/>
                </a:solidFill>
              </a:rPr>
              <a:t> What are the </a:t>
            </a:r>
            <a:endParaRPr lang="en-GB" dirty="0">
              <a:solidFill>
                <a:schemeClr val="bg1"/>
              </a:solidFill>
            </a:endParaRPr>
          </a:p>
          <a:p>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10</a:t>
            </a:fld>
            <a:endParaRPr lang="en-GB"/>
          </a:p>
        </p:txBody>
      </p:sp>
      <p:pic>
        <p:nvPicPr>
          <p:cNvPr id="10" name="Picture 9">
            <a:extLst>
              <a:ext uri="{FF2B5EF4-FFF2-40B4-BE49-F238E27FC236}">
                <a16:creationId xmlns="" xmlns:a16="http://schemas.microsoft.com/office/drawing/2014/main" id="{A39D31C2-656D-496C-9283-88629FC4E6C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1250" y="1508125"/>
            <a:ext cx="6921500" cy="3841750"/>
          </a:xfrm>
          <a:prstGeom prst="rect">
            <a:avLst/>
          </a:prstGeom>
        </p:spPr>
      </p:pic>
    </p:spTree>
    <p:extLst>
      <p:ext uri="{BB962C8B-B14F-4D97-AF65-F5344CB8AC3E}">
        <p14:creationId xmlns:p14="http://schemas.microsoft.com/office/powerpoint/2010/main" val="3824629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5139869"/>
          </a:xfrm>
          <a:prstGeom prst="rect">
            <a:avLst/>
          </a:prstGeom>
          <a:noFill/>
        </p:spPr>
        <p:txBody>
          <a:bodyPr wrap="square" rtlCol="0">
            <a:spAutoFit/>
          </a:bodyPr>
          <a:lstStyle/>
          <a:p>
            <a:pPr algn="ctr"/>
            <a:r>
              <a:rPr lang="en-US" sz="3200" b="1" dirty="0">
                <a:solidFill>
                  <a:schemeClr val="bg1"/>
                </a:solidFill>
              </a:rPr>
              <a:t> Are schools dangerous?</a:t>
            </a:r>
          </a:p>
          <a:p>
            <a:pPr algn="ctr"/>
            <a:endParaRPr lang="en-GB" sz="3200" b="1" dirty="0">
              <a:solidFill>
                <a:schemeClr val="bg1"/>
              </a:solidFill>
            </a:endParaRPr>
          </a:p>
          <a:p>
            <a:pPr algn="ctr"/>
            <a:r>
              <a:rPr lang="en-GB" sz="2400" dirty="0">
                <a:solidFill>
                  <a:schemeClr val="bg1"/>
                </a:solidFill>
              </a:rPr>
              <a:t>Fatal injuries are very rare</a:t>
            </a:r>
          </a:p>
          <a:p>
            <a:pPr algn="ctr"/>
            <a:endParaRPr lang="en-GB" sz="2400"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Number of fatal injuries to workers in Education in 2018/19 = 1</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Rate of fatal injury per 100,000 workers in education in 2018/19 = 0.03</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algn="r"/>
            <a:r>
              <a:rPr lang="en-GB" dirty="0">
                <a:solidFill>
                  <a:schemeClr val="bg1"/>
                </a:solidFill>
              </a:rPr>
              <a:t>(RIDDOR)</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11</a:t>
            </a:fld>
            <a:endParaRPr lang="en-GB"/>
          </a:p>
        </p:txBody>
      </p:sp>
    </p:spTree>
    <p:extLst>
      <p:ext uri="{BB962C8B-B14F-4D97-AF65-F5344CB8AC3E}">
        <p14:creationId xmlns:p14="http://schemas.microsoft.com/office/powerpoint/2010/main" val="2897203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5847755"/>
          </a:xfrm>
          <a:prstGeom prst="rect">
            <a:avLst/>
          </a:prstGeom>
          <a:noFill/>
        </p:spPr>
        <p:txBody>
          <a:bodyPr wrap="square" rtlCol="0">
            <a:spAutoFit/>
          </a:bodyPr>
          <a:lstStyle/>
          <a:p>
            <a:pPr algn="ctr"/>
            <a:r>
              <a:rPr lang="en-US" sz="3200" b="1" dirty="0">
                <a:solidFill>
                  <a:schemeClr val="bg1"/>
                </a:solidFill>
              </a:rPr>
              <a:t> Children are at more a risk than staff</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Fatal injuries to non-employees in education settings:</a:t>
            </a:r>
          </a:p>
          <a:p>
            <a:pPr marL="285750" indent="-285750">
              <a:buFont typeface="Arial" panose="020B0604020202020204" pitchFamily="34" charset="0"/>
              <a:buChar char="•"/>
            </a:pPr>
            <a:endParaRPr lang="en-GB" dirty="0">
              <a:solidFill>
                <a:schemeClr val="bg1"/>
              </a:solidFill>
            </a:endParaRPr>
          </a:p>
          <a:p>
            <a:pPr marL="742950" lvl="1" indent="-285750">
              <a:buFont typeface="Arial" panose="020B0604020202020204" pitchFamily="34" charset="0"/>
              <a:buChar char="•"/>
            </a:pPr>
            <a:r>
              <a:rPr lang="en-GB" dirty="0">
                <a:solidFill>
                  <a:schemeClr val="bg1"/>
                </a:solidFill>
              </a:rPr>
              <a:t>2014/15 – 4</a:t>
            </a:r>
          </a:p>
          <a:p>
            <a:pPr marL="285750" indent="-285750">
              <a:buFont typeface="Arial" panose="020B0604020202020204" pitchFamily="34" charset="0"/>
              <a:buChar char="•"/>
            </a:pPr>
            <a:endParaRPr lang="en-GB" dirty="0">
              <a:solidFill>
                <a:schemeClr val="bg1"/>
              </a:solidFill>
            </a:endParaRPr>
          </a:p>
          <a:p>
            <a:pPr marL="742950" lvl="1" indent="-285750">
              <a:buFont typeface="Arial" panose="020B0604020202020204" pitchFamily="34" charset="0"/>
              <a:buChar char="•"/>
            </a:pPr>
            <a:r>
              <a:rPr lang="en-GB" dirty="0">
                <a:solidFill>
                  <a:schemeClr val="bg1"/>
                </a:solidFill>
              </a:rPr>
              <a:t>2015/16 – 6</a:t>
            </a:r>
          </a:p>
          <a:p>
            <a:pPr marL="285750" indent="-285750">
              <a:buFont typeface="Arial" panose="020B0604020202020204" pitchFamily="34" charset="0"/>
              <a:buChar char="•"/>
            </a:pPr>
            <a:endParaRPr lang="en-GB" dirty="0">
              <a:solidFill>
                <a:schemeClr val="bg1"/>
              </a:solidFill>
            </a:endParaRPr>
          </a:p>
          <a:p>
            <a:pPr marL="742950" lvl="1" indent="-285750">
              <a:buFont typeface="Arial" panose="020B0604020202020204" pitchFamily="34" charset="0"/>
              <a:buChar char="•"/>
            </a:pPr>
            <a:r>
              <a:rPr lang="en-GB" dirty="0">
                <a:solidFill>
                  <a:schemeClr val="bg1"/>
                </a:solidFill>
              </a:rPr>
              <a:t>2016/17 – 5</a:t>
            </a:r>
          </a:p>
          <a:p>
            <a:pPr marL="285750" indent="-285750">
              <a:buFont typeface="Arial" panose="020B0604020202020204" pitchFamily="34" charset="0"/>
              <a:buChar char="•"/>
            </a:pPr>
            <a:endParaRPr lang="en-GB" dirty="0">
              <a:solidFill>
                <a:schemeClr val="bg1"/>
              </a:solidFill>
            </a:endParaRPr>
          </a:p>
          <a:p>
            <a:pPr marL="742950" lvl="1" indent="-285750">
              <a:buFont typeface="Arial" panose="020B0604020202020204" pitchFamily="34" charset="0"/>
              <a:buChar char="•"/>
            </a:pPr>
            <a:r>
              <a:rPr lang="en-GB" dirty="0">
                <a:solidFill>
                  <a:schemeClr val="bg1"/>
                </a:solidFill>
              </a:rPr>
              <a:t>2017/18 – 1</a:t>
            </a:r>
          </a:p>
          <a:p>
            <a:pPr marL="285750" indent="-285750">
              <a:buFont typeface="Arial" panose="020B0604020202020204" pitchFamily="34" charset="0"/>
              <a:buChar char="•"/>
            </a:pPr>
            <a:endParaRPr lang="en-GB" dirty="0">
              <a:solidFill>
                <a:schemeClr val="bg1"/>
              </a:solidFill>
            </a:endParaRPr>
          </a:p>
          <a:p>
            <a:pPr marL="742950" lvl="1" indent="-285750">
              <a:buFont typeface="Arial" panose="020B0604020202020204" pitchFamily="34" charset="0"/>
              <a:buChar char="•"/>
            </a:pPr>
            <a:r>
              <a:rPr lang="en-GB" dirty="0">
                <a:solidFill>
                  <a:schemeClr val="bg1"/>
                </a:solidFill>
              </a:rPr>
              <a:t>2018/19 – 3</a:t>
            </a:r>
          </a:p>
          <a:p>
            <a:pPr marL="285750" indent="-285750">
              <a:buFont typeface="Arial" panose="020B0604020202020204" pitchFamily="34" charset="0"/>
              <a:buChar char="•"/>
            </a:pPr>
            <a:endParaRPr lang="en-GB" dirty="0">
              <a:solidFill>
                <a:schemeClr val="bg1"/>
              </a:solidFill>
            </a:endParaRPr>
          </a:p>
          <a:p>
            <a:pPr algn="r"/>
            <a:r>
              <a:rPr lang="en-GB" dirty="0">
                <a:solidFill>
                  <a:schemeClr val="bg1"/>
                </a:solidFill>
              </a:rPr>
              <a:t>(RIDDOR)</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12</a:t>
            </a:fld>
            <a:endParaRPr lang="en-GB"/>
          </a:p>
        </p:txBody>
      </p:sp>
    </p:spTree>
    <p:extLst>
      <p:ext uri="{BB962C8B-B14F-4D97-AF65-F5344CB8AC3E}">
        <p14:creationId xmlns:p14="http://schemas.microsoft.com/office/powerpoint/2010/main" val="1101293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4462760"/>
          </a:xfrm>
          <a:prstGeom prst="rect">
            <a:avLst/>
          </a:prstGeom>
          <a:noFill/>
        </p:spPr>
        <p:txBody>
          <a:bodyPr wrap="square" rtlCol="0">
            <a:spAutoFit/>
          </a:bodyPr>
          <a:lstStyle/>
          <a:p>
            <a:pPr algn="ctr"/>
            <a:r>
              <a:rPr lang="en-US" sz="3200" b="1" dirty="0">
                <a:solidFill>
                  <a:schemeClr val="bg1"/>
                </a:solidFill>
              </a:rPr>
              <a:t> Non-fatal injuries are more frequent</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2018/19 – total reported non-fatal injuries to workers in education = 4,568</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2,843 of these led to an absence from work of more than 7 days</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This translates as 146 non-fatal injuries per 100,000 workers in education</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Only 0.15% of education workers had a reported non-fatal injury in that year</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lvl="8" algn="r"/>
            <a:r>
              <a:rPr lang="en-GB" dirty="0">
                <a:solidFill>
                  <a:schemeClr val="bg1"/>
                </a:solidFill>
              </a:rPr>
              <a:t>(RIDDOR)</a:t>
            </a: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13</a:t>
            </a:fld>
            <a:endParaRPr lang="en-GB"/>
          </a:p>
        </p:txBody>
      </p:sp>
    </p:spTree>
    <p:extLst>
      <p:ext uri="{BB962C8B-B14F-4D97-AF65-F5344CB8AC3E}">
        <p14:creationId xmlns:p14="http://schemas.microsoft.com/office/powerpoint/2010/main" val="41385207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5293757"/>
          </a:xfrm>
          <a:prstGeom prst="rect">
            <a:avLst/>
          </a:prstGeom>
          <a:noFill/>
        </p:spPr>
        <p:txBody>
          <a:bodyPr wrap="square" rtlCol="0">
            <a:spAutoFit/>
          </a:bodyPr>
          <a:lstStyle/>
          <a:p>
            <a:pPr algn="ctr"/>
            <a:r>
              <a:rPr lang="en-US" sz="3200" b="1" dirty="0">
                <a:solidFill>
                  <a:schemeClr val="bg1"/>
                </a:solidFill>
              </a:rPr>
              <a:t> Slips, trips and falls</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Slips and trips account for 55% of all accidents in education (HSE)</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About a quarter of these slip and trip accidents in education happened to employees (HSE)</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It is therefore important to take steps to prevent such accidents</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Use the HSE hazard spotting checklist:</a:t>
            </a:r>
          </a:p>
          <a:p>
            <a:pPr marL="285750" indent="-285750">
              <a:buFont typeface="Arial" panose="020B0604020202020204" pitchFamily="34" charset="0"/>
              <a:buChar char="•"/>
            </a:pPr>
            <a:endParaRPr lang="en-GB" dirty="0">
              <a:solidFill>
                <a:schemeClr val="bg1"/>
              </a:solidFill>
            </a:endParaRPr>
          </a:p>
          <a:p>
            <a:pPr lvl="2"/>
            <a:r>
              <a:rPr lang="en-GB" dirty="0">
                <a:solidFill>
                  <a:schemeClr val="bg1"/>
                </a:solidFill>
              </a:rPr>
              <a:t>https://www.hse.gov.uk/pubns/ck4.pdf</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14</a:t>
            </a:fld>
            <a:endParaRPr lang="en-GB"/>
          </a:p>
        </p:txBody>
      </p:sp>
    </p:spTree>
    <p:extLst>
      <p:ext uri="{BB962C8B-B14F-4D97-AF65-F5344CB8AC3E}">
        <p14:creationId xmlns:p14="http://schemas.microsoft.com/office/powerpoint/2010/main" val="40619926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2246769"/>
          </a:xfrm>
          <a:prstGeom prst="rect">
            <a:avLst/>
          </a:prstGeom>
          <a:noFill/>
        </p:spPr>
        <p:txBody>
          <a:bodyPr wrap="square" rtlCol="0">
            <a:spAutoFit/>
          </a:bodyPr>
          <a:lstStyle/>
          <a:p>
            <a:pPr algn="ctr"/>
            <a:r>
              <a:rPr lang="en-US" sz="3200" b="1" dirty="0">
                <a:solidFill>
                  <a:schemeClr val="bg1"/>
                </a:solidFill>
              </a:rPr>
              <a:t> Slip prevention</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15</a:t>
            </a:fld>
            <a:endParaRPr lang="en-GB"/>
          </a:p>
        </p:txBody>
      </p:sp>
      <p:pic>
        <p:nvPicPr>
          <p:cNvPr id="10" name="Picture 9">
            <a:extLst>
              <a:ext uri="{FF2B5EF4-FFF2-40B4-BE49-F238E27FC236}">
                <a16:creationId xmlns="" xmlns:a16="http://schemas.microsoft.com/office/drawing/2014/main" id="{D5C0B69E-4AA4-446C-838F-16F7CF8BED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26486" y="2428874"/>
            <a:ext cx="5128339" cy="2246769"/>
          </a:xfrm>
          <a:prstGeom prst="rect">
            <a:avLst/>
          </a:prstGeom>
        </p:spPr>
      </p:pic>
      <p:sp>
        <p:nvSpPr>
          <p:cNvPr id="11" name="TextBox 10">
            <a:extLst>
              <a:ext uri="{FF2B5EF4-FFF2-40B4-BE49-F238E27FC236}">
                <a16:creationId xmlns="" xmlns:a16="http://schemas.microsoft.com/office/drawing/2014/main" id="{EB726263-308E-46BD-9EAB-FF024793655D}"/>
              </a:ext>
            </a:extLst>
          </p:cNvPr>
          <p:cNvSpPr txBox="1"/>
          <p:nvPr/>
        </p:nvSpPr>
        <p:spPr>
          <a:xfrm>
            <a:off x="899592" y="5013176"/>
            <a:ext cx="7272808" cy="646331"/>
          </a:xfrm>
          <a:prstGeom prst="rect">
            <a:avLst/>
          </a:prstGeom>
          <a:noFill/>
        </p:spPr>
        <p:txBody>
          <a:bodyPr wrap="square" rtlCol="0">
            <a:spAutoFit/>
          </a:bodyPr>
          <a:lstStyle/>
          <a:p>
            <a:r>
              <a:rPr lang="en-US" dirty="0">
                <a:solidFill>
                  <a:schemeClr val="bg1"/>
                </a:solidFill>
              </a:rPr>
              <a:t>The model will help you understand the factors that can contribute to slip accidents and the action needed to take to prevent them </a:t>
            </a:r>
            <a:endParaRPr lang="en-GB" dirty="0">
              <a:solidFill>
                <a:schemeClr val="bg1"/>
              </a:solidFill>
            </a:endParaRPr>
          </a:p>
        </p:txBody>
      </p:sp>
    </p:spTree>
    <p:extLst>
      <p:ext uri="{BB962C8B-B14F-4D97-AF65-F5344CB8AC3E}">
        <p14:creationId xmlns:p14="http://schemas.microsoft.com/office/powerpoint/2010/main" val="1338591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3354765"/>
          </a:xfrm>
          <a:prstGeom prst="rect">
            <a:avLst/>
          </a:prstGeom>
          <a:noFill/>
        </p:spPr>
        <p:txBody>
          <a:bodyPr wrap="square" rtlCol="0">
            <a:spAutoFit/>
          </a:bodyPr>
          <a:lstStyle/>
          <a:p>
            <a:pPr algn="ctr"/>
            <a:r>
              <a:rPr lang="en-US" sz="3200" b="1" dirty="0">
                <a:solidFill>
                  <a:schemeClr val="bg1"/>
                </a:solidFill>
              </a:rPr>
              <a:t> Trip prevention</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16</a:t>
            </a:fld>
            <a:endParaRPr lang="en-GB"/>
          </a:p>
        </p:txBody>
      </p:sp>
      <p:pic>
        <p:nvPicPr>
          <p:cNvPr id="10" name="Picture 9">
            <a:extLst>
              <a:ext uri="{FF2B5EF4-FFF2-40B4-BE49-F238E27FC236}">
                <a16:creationId xmlns="" xmlns:a16="http://schemas.microsoft.com/office/drawing/2014/main" id="{A4E55BAB-7CE4-4E26-B9D8-C7D74EAFD0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2326313"/>
            <a:ext cx="4522447" cy="2940450"/>
          </a:xfrm>
          <a:prstGeom prst="rect">
            <a:avLst/>
          </a:prstGeom>
        </p:spPr>
      </p:pic>
      <p:sp>
        <p:nvSpPr>
          <p:cNvPr id="11" name="TextBox 10">
            <a:extLst>
              <a:ext uri="{FF2B5EF4-FFF2-40B4-BE49-F238E27FC236}">
                <a16:creationId xmlns="" xmlns:a16="http://schemas.microsoft.com/office/drawing/2014/main" id="{87515778-D810-4D63-923D-665966336476}"/>
              </a:ext>
            </a:extLst>
          </p:cNvPr>
          <p:cNvSpPr txBox="1"/>
          <p:nvPr/>
        </p:nvSpPr>
        <p:spPr>
          <a:xfrm>
            <a:off x="5436096" y="2326313"/>
            <a:ext cx="3024336" cy="1200329"/>
          </a:xfrm>
          <a:prstGeom prst="rect">
            <a:avLst/>
          </a:prstGeom>
          <a:noFill/>
        </p:spPr>
        <p:txBody>
          <a:bodyPr wrap="square" rtlCol="0">
            <a:spAutoFit/>
          </a:bodyPr>
          <a:lstStyle/>
          <a:p>
            <a:r>
              <a:rPr lang="en-US" dirty="0">
                <a:solidFill>
                  <a:schemeClr val="bg1"/>
                </a:solidFill>
              </a:rPr>
              <a:t>The majority of trips are caused by obstructions in walkways. The rest are mostly caused by uneven surfaces</a:t>
            </a:r>
            <a:endParaRPr lang="en-GB" dirty="0">
              <a:solidFill>
                <a:schemeClr val="bg1"/>
              </a:solidFill>
            </a:endParaRPr>
          </a:p>
        </p:txBody>
      </p:sp>
    </p:spTree>
    <p:extLst>
      <p:ext uri="{BB962C8B-B14F-4D97-AF65-F5344CB8AC3E}">
        <p14:creationId xmlns:p14="http://schemas.microsoft.com/office/powerpoint/2010/main" val="13387549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3354765"/>
          </a:xfrm>
          <a:prstGeom prst="rect">
            <a:avLst/>
          </a:prstGeom>
          <a:noFill/>
        </p:spPr>
        <p:txBody>
          <a:bodyPr wrap="square" rtlCol="0">
            <a:spAutoFit/>
          </a:bodyPr>
          <a:lstStyle/>
          <a:p>
            <a:pPr algn="ctr"/>
            <a:r>
              <a:rPr lang="en-US" sz="3200" b="1" dirty="0">
                <a:solidFill>
                  <a:schemeClr val="bg1"/>
                </a:solidFill>
              </a:rPr>
              <a:t> Trip prevention</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17</a:t>
            </a:fld>
            <a:endParaRPr lang="en-GB"/>
          </a:p>
        </p:txBody>
      </p:sp>
      <p:pic>
        <p:nvPicPr>
          <p:cNvPr id="10" name="Picture 9">
            <a:extLst>
              <a:ext uri="{FF2B5EF4-FFF2-40B4-BE49-F238E27FC236}">
                <a16:creationId xmlns="" xmlns:a16="http://schemas.microsoft.com/office/drawing/2014/main" id="{A4E55BAB-7CE4-4E26-B9D8-C7D74EAFD0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2326313"/>
            <a:ext cx="4522447" cy="2940450"/>
          </a:xfrm>
          <a:prstGeom prst="rect">
            <a:avLst/>
          </a:prstGeom>
        </p:spPr>
      </p:pic>
      <p:sp>
        <p:nvSpPr>
          <p:cNvPr id="11" name="TextBox 10">
            <a:extLst>
              <a:ext uri="{FF2B5EF4-FFF2-40B4-BE49-F238E27FC236}">
                <a16:creationId xmlns="" xmlns:a16="http://schemas.microsoft.com/office/drawing/2014/main" id="{87515778-D810-4D63-923D-665966336476}"/>
              </a:ext>
            </a:extLst>
          </p:cNvPr>
          <p:cNvSpPr txBox="1"/>
          <p:nvPr/>
        </p:nvSpPr>
        <p:spPr>
          <a:xfrm>
            <a:off x="5436096" y="2326313"/>
            <a:ext cx="3024336" cy="1477328"/>
          </a:xfrm>
          <a:prstGeom prst="rect">
            <a:avLst/>
          </a:prstGeom>
          <a:noFill/>
        </p:spPr>
        <p:txBody>
          <a:bodyPr wrap="square" rtlCol="0">
            <a:spAutoFit/>
          </a:bodyPr>
          <a:lstStyle/>
          <a:p>
            <a:r>
              <a:rPr lang="en-US" dirty="0">
                <a:solidFill>
                  <a:schemeClr val="bg1"/>
                </a:solidFill>
              </a:rPr>
              <a:t>Walkways:</a:t>
            </a:r>
          </a:p>
          <a:p>
            <a:endParaRPr lang="en-US" dirty="0">
              <a:solidFill>
                <a:schemeClr val="bg1"/>
              </a:solidFill>
            </a:endParaRPr>
          </a:p>
          <a:p>
            <a:r>
              <a:rPr lang="en-US" dirty="0">
                <a:solidFill>
                  <a:schemeClr val="bg1"/>
                </a:solidFill>
              </a:rPr>
              <a:t>Is the walkway being used the most appropriate one available?</a:t>
            </a:r>
            <a:endParaRPr lang="en-GB" dirty="0">
              <a:solidFill>
                <a:schemeClr val="bg1"/>
              </a:solidFill>
            </a:endParaRPr>
          </a:p>
        </p:txBody>
      </p:sp>
    </p:spTree>
    <p:extLst>
      <p:ext uri="{BB962C8B-B14F-4D97-AF65-F5344CB8AC3E}">
        <p14:creationId xmlns:p14="http://schemas.microsoft.com/office/powerpoint/2010/main" val="28491833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3354765"/>
          </a:xfrm>
          <a:prstGeom prst="rect">
            <a:avLst/>
          </a:prstGeom>
          <a:noFill/>
        </p:spPr>
        <p:txBody>
          <a:bodyPr wrap="square" rtlCol="0">
            <a:spAutoFit/>
          </a:bodyPr>
          <a:lstStyle/>
          <a:p>
            <a:pPr algn="ctr"/>
            <a:r>
              <a:rPr lang="en-US" sz="3200" b="1" dirty="0">
                <a:solidFill>
                  <a:schemeClr val="bg1"/>
                </a:solidFill>
              </a:rPr>
              <a:t> Trip prevention</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18</a:t>
            </a:fld>
            <a:endParaRPr lang="en-GB"/>
          </a:p>
        </p:txBody>
      </p:sp>
      <p:pic>
        <p:nvPicPr>
          <p:cNvPr id="10" name="Picture 9">
            <a:extLst>
              <a:ext uri="{FF2B5EF4-FFF2-40B4-BE49-F238E27FC236}">
                <a16:creationId xmlns="" xmlns:a16="http://schemas.microsoft.com/office/drawing/2014/main" id="{A4E55BAB-7CE4-4E26-B9D8-C7D74EAFD0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2326313"/>
            <a:ext cx="4522447" cy="2940450"/>
          </a:xfrm>
          <a:prstGeom prst="rect">
            <a:avLst/>
          </a:prstGeom>
        </p:spPr>
      </p:pic>
      <p:sp>
        <p:nvSpPr>
          <p:cNvPr id="11" name="TextBox 10">
            <a:extLst>
              <a:ext uri="{FF2B5EF4-FFF2-40B4-BE49-F238E27FC236}">
                <a16:creationId xmlns="" xmlns:a16="http://schemas.microsoft.com/office/drawing/2014/main" id="{87515778-D810-4D63-923D-665966336476}"/>
              </a:ext>
            </a:extLst>
          </p:cNvPr>
          <p:cNvSpPr txBox="1"/>
          <p:nvPr/>
        </p:nvSpPr>
        <p:spPr>
          <a:xfrm>
            <a:off x="5436096" y="2326313"/>
            <a:ext cx="3024336" cy="1200329"/>
          </a:xfrm>
          <a:prstGeom prst="rect">
            <a:avLst/>
          </a:prstGeom>
          <a:noFill/>
        </p:spPr>
        <p:txBody>
          <a:bodyPr wrap="square" rtlCol="0">
            <a:spAutoFit/>
          </a:bodyPr>
          <a:lstStyle/>
          <a:p>
            <a:r>
              <a:rPr lang="en-US" dirty="0">
                <a:solidFill>
                  <a:schemeClr val="bg1"/>
                </a:solidFill>
              </a:rPr>
              <a:t>Housekeeping:</a:t>
            </a:r>
          </a:p>
          <a:p>
            <a:endParaRPr lang="en-US" dirty="0">
              <a:solidFill>
                <a:schemeClr val="bg1"/>
              </a:solidFill>
            </a:endParaRPr>
          </a:p>
          <a:p>
            <a:r>
              <a:rPr lang="en-US" dirty="0">
                <a:solidFill>
                  <a:schemeClr val="bg1"/>
                </a:solidFill>
              </a:rPr>
              <a:t>Is the walkway being kept clear and clean?</a:t>
            </a:r>
            <a:endParaRPr lang="en-GB" dirty="0">
              <a:solidFill>
                <a:schemeClr val="bg1"/>
              </a:solidFill>
            </a:endParaRPr>
          </a:p>
        </p:txBody>
      </p:sp>
    </p:spTree>
    <p:extLst>
      <p:ext uri="{BB962C8B-B14F-4D97-AF65-F5344CB8AC3E}">
        <p14:creationId xmlns:p14="http://schemas.microsoft.com/office/powerpoint/2010/main" val="28189311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3354765"/>
          </a:xfrm>
          <a:prstGeom prst="rect">
            <a:avLst/>
          </a:prstGeom>
          <a:noFill/>
        </p:spPr>
        <p:txBody>
          <a:bodyPr wrap="square" rtlCol="0">
            <a:spAutoFit/>
          </a:bodyPr>
          <a:lstStyle/>
          <a:p>
            <a:pPr algn="ctr"/>
            <a:r>
              <a:rPr lang="en-US" sz="3200" b="1" dirty="0">
                <a:solidFill>
                  <a:schemeClr val="bg1"/>
                </a:solidFill>
              </a:rPr>
              <a:t> Trip prevention</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19</a:t>
            </a:fld>
            <a:endParaRPr lang="en-GB"/>
          </a:p>
        </p:txBody>
      </p:sp>
      <p:pic>
        <p:nvPicPr>
          <p:cNvPr id="10" name="Picture 9">
            <a:extLst>
              <a:ext uri="{FF2B5EF4-FFF2-40B4-BE49-F238E27FC236}">
                <a16:creationId xmlns="" xmlns:a16="http://schemas.microsoft.com/office/drawing/2014/main" id="{A4E55BAB-7CE4-4E26-B9D8-C7D74EAFD0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9552" y="2326313"/>
            <a:ext cx="4522447" cy="2940450"/>
          </a:xfrm>
          <a:prstGeom prst="rect">
            <a:avLst/>
          </a:prstGeom>
        </p:spPr>
      </p:pic>
      <p:sp>
        <p:nvSpPr>
          <p:cNvPr id="11" name="TextBox 10">
            <a:extLst>
              <a:ext uri="{FF2B5EF4-FFF2-40B4-BE49-F238E27FC236}">
                <a16:creationId xmlns="" xmlns:a16="http://schemas.microsoft.com/office/drawing/2014/main" id="{87515778-D810-4D63-923D-665966336476}"/>
              </a:ext>
            </a:extLst>
          </p:cNvPr>
          <p:cNvSpPr txBox="1"/>
          <p:nvPr/>
        </p:nvSpPr>
        <p:spPr>
          <a:xfrm>
            <a:off x="5436096" y="2326313"/>
            <a:ext cx="3024336" cy="2585323"/>
          </a:xfrm>
          <a:prstGeom prst="rect">
            <a:avLst/>
          </a:prstGeom>
          <a:noFill/>
        </p:spPr>
        <p:txBody>
          <a:bodyPr wrap="square" rtlCol="0">
            <a:spAutoFit/>
          </a:bodyPr>
          <a:lstStyle/>
          <a:p>
            <a:r>
              <a:rPr lang="en-US" dirty="0">
                <a:solidFill>
                  <a:schemeClr val="bg1"/>
                </a:solidFill>
              </a:rPr>
              <a:t>Design and maintenance:</a:t>
            </a:r>
          </a:p>
          <a:p>
            <a:endParaRPr lang="en-US" dirty="0">
              <a:solidFill>
                <a:schemeClr val="bg1"/>
              </a:solidFill>
            </a:endParaRPr>
          </a:p>
          <a:p>
            <a:r>
              <a:rPr lang="en-US" dirty="0">
                <a:solidFill>
                  <a:schemeClr val="bg1"/>
                </a:solidFill>
              </a:rPr>
              <a:t>Is the surface suitable and well maintained?</a:t>
            </a:r>
          </a:p>
          <a:p>
            <a:endParaRPr lang="en-US" dirty="0">
              <a:solidFill>
                <a:schemeClr val="bg1"/>
              </a:solidFill>
            </a:endParaRPr>
          </a:p>
          <a:p>
            <a:r>
              <a:rPr lang="en-US" dirty="0">
                <a:solidFill>
                  <a:schemeClr val="bg1"/>
                </a:solidFill>
              </a:rPr>
              <a:t>Are stairs suitable with sufficient handrails?</a:t>
            </a:r>
          </a:p>
          <a:p>
            <a:endParaRPr lang="en-US" dirty="0">
              <a:solidFill>
                <a:schemeClr val="bg1"/>
              </a:solidFill>
            </a:endParaRPr>
          </a:p>
          <a:p>
            <a:r>
              <a:rPr lang="en-US" dirty="0">
                <a:solidFill>
                  <a:schemeClr val="bg1"/>
                </a:solidFill>
              </a:rPr>
              <a:t>Is lighting sufficient?</a:t>
            </a:r>
            <a:endParaRPr lang="en-GB" dirty="0">
              <a:solidFill>
                <a:schemeClr val="bg1"/>
              </a:solidFill>
            </a:endParaRPr>
          </a:p>
        </p:txBody>
      </p:sp>
    </p:spTree>
    <p:extLst>
      <p:ext uri="{BB962C8B-B14F-4D97-AF65-F5344CB8AC3E}">
        <p14:creationId xmlns:p14="http://schemas.microsoft.com/office/powerpoint/2010/main" val="28145642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4462760"/>
          </a:xfrm>
          <a:prstGeom prst="rect">
            <a:avLst/>
          </a:prstGeom>
          <a:noFill/>
        </p:spPr>
        <p:txBody>
          <a:bodyPr wrap="square" rtlCol="0">
            <a:spAutoFit/>
          </a:bodyPr>
          <a:lstStyle/>
          <a:p>
            <a:pPr algn="ctr"/>
            <a:r>
              <a:rPr lang="en-US" sz="3200" b="1" dirty="0">
                <a:solidFill>
                  <a:schemeClr val="bg1"/>
                </a:solidFill>
              </a:rPr>
              <a:t> Home working</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Some staff may continue to work from home for some of the time</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Employers have the same health and safety responsibilities to home workers</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Be aware of the risks of lone working and the need to remain in communication to monitor workers’ wellbeing</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Carry out a Display Screen Equipment assessment of your home workstation</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20</a:t>
            </a:fld>
            <a:endParaRPr lang="en-GB"/>
          </a:p>
        </p:txBody>
      </p:sp>
    </p:spTree>
    <p:extLst>
      <p:ext uri="{BB962C8B-B14F-4D97-AF65-F5344CB8AC3E}">
        <p14:creationId xmlns:p14="http://schemas.microsoft.com/office/powerpoint/2010/main" val="17846364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5786199"/>
          </a:xfrm>
          <a:prstGeom prst="rect">
            <a:avLst/>
          </a:prstGeom>
          <a:noFill/>
        </p:spPr>
        <p:txBody>
          <a:bodyPr wrap="square" rtlCol="0">
            <a:spAutoFit/>
          </a:bodyPr>
          <a:lstStyle/>
          <a:p>
            <a:pPr algn="ctr"/>
            <a:r>
              <a:rPr lang="en-US" sz="3200" b="1" dirty="0">
                <a:solidFill>
                  <a:schemeClr val="bg1"/>
                </a:solidFill>
              </a:rPr>
              <a:t> COSHH – Control of substances hazardous </a:t>
            </a:r>
          </a:p>
          <a:p>
            <a:pPr algn="ctr"/>
            <a:r>
              <a:rPr lang="en-US" sz="3200" b="1" dirty="0">
                <a:solidFill>
                  <a:schemeClr val="bg1"/>
                </a:solidFill>
              </a:rPr>
              <a:t>To health</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r>
              <a:rPr lang="en-US" dirty="0">
                <a:solidFill>
                  <a:schemeClr val="bg1"/>
                </a:solidFill>
              </a:rPr>
              <a:t>The law  requires employers to control substances that are hazardous to health. Many cleaning and other products can be harmful. You can prevent or reduce workers exposure to hazardous substances by:</a:t>
            </a:r>
          </a:p>
          <a:p>
            <a:pPr marL="285750" indent="-285750">
              <a:buFont typeface="Arial" panose="020B0604020202020204" pitchFamily="34" charset="0"/>
              <a:buChar char="•"/>
            </a:pPr>
            <a:endParaRPr lang="en-US" dirty="0">
              <a:solidFill>
                <a:schemeClr val="bg1"/>
              </a:solidFill>
            </a:endParaRPr>
          </a:p>
          <a:p>
            <a:pPr marL="285750" indent="-285750">
              <a:buFont typeface="Arial" panose="020B0604020202020204" pitchFamily="34" charset="0"/>
              <a:buChar char="•"/>
            </a:pPr>
            <a:r>
              <a:rPr lang="en-US" dirty="0">
                <a:solidFill>
                  <a:schemeClr val="bg1"/>
                </a:solidFill>
              </a:rPr>
              <a:t>finding out what the health hazards are</a:t>
            </a:r>
          </a:p>
          <a:p>
            <a:pPr marL="285750" indent="-285750">
              <a:buFont typeface="Arial" panose="020B0604020202020204" pitchFamily="34" charset="0"/>
              <a:buChar char="•"/>
            </a:pPr>
            <a:r>
              <a:rPr lang="en-US" dirty="0">
                <a:solidFill>
                  <a:schemeClr val="bg1"/>
                </a:solidFill>
              </a:rPr>
              <a:t>deciding how to prevent harm to health ( through a risk assessment)</a:t>
            </a:r>
          </a:p>
          <a:p>
            <a:pPr marL="285750" indent="-285750">
              <a:buFont typeface="Arial" panose="020B0604020202020204" pitchFamily="34" charset="0"/>
              <a:buChar char="•"/>
            </a:pPr>
            <a:r>
              <a:rPr lang="en-US" dirty="0">
                <a:solidFill>
                  <a:schemeClr val="bg1"/>
                </a:solidFill>
              </a:rPr>
              <a:t>providing control measures to reduce harm to health</a:t>
            </a:r>
          </a:p>
          <a:p>
            <a:pPr marL="285750" indent="-285750">
              <a:buFont typeface="Arial" panose="020B0604020202020204" pitchFamily="34" charset="0"/>
              <a:buChar char="•"/>
            </a:pPr>
            <a:r>
              <a:rPr lang="en-US" dirty="0">
                <a:solidFill>
                  <a:schemeClr val="bg1"/>
                </a:solidFill>
              </a:rPr>
              <a:t>making sure they are used</a:t>
            </a:r>
          </a:p>
          <a:p>
            <a:pPr marL="285750" indent="-285750">
              <a:buFont typeface="Arial" panose="020B0604020202020204" pitchFamily="34" charset="0"/>
              <a:buChar char="•"/>
            </a:pPr>
            <a:r>
              <a:rPr lang="en-US" dirty="0">
                <a:solidFill>
                  <a:schemeClr val="bg1"/>
                </a:solidFill>
              </a:rPr>
              <a:t>keeping all control measures in good working order</a:t>
            </a:r>
          </a:p>
          <a:p>
            <a:pPr marL="285750" indent="-285750">
              <a:buFont typeface="Arial" panose="020B0604020202020204" pitchFamily="34" charset="0"/>
              <a:buChar char="•"/>
            </a:pPr>
            <a:r>
              <a:rPr lang="en-US" dirty="0">
                <a:solidFill>
                  <a:schemeClr val="bg1"/>
                </a:solidFill>
              </a:rPr>
              <a:t>providing information, instruction and training for employees and others</a:t>
            </a:r>
          </a:p>
          <a:p>
            <a:pPr marL="285750" indent="-285750">
              <a:buFont typeface="Arial" panose="020B0604020202020204" pitchFamily="34" charset="0"/>
              <a:buChar char="•"/>
            </a:pPr>
            <a:r>
              <a:rPr lang="en-US" dirty="0">
                <a:solidFill>
                  <a:schemeClr val="bg1"/>
                </a:solidFill>
              </a:rPr>
              <a:t>providing monitoring and health surveillance in appropriate cases</a:t>
            </a:r>
          </a:p>
          <a:p>
            <a:pPr marL="285750" indent="-285750">
              <a:buFont typeface="Arial" panose="020B0604020202020204" pitchFamily="34" charset="0"/>
              <a:buChar char="•"/>
            </a:pPr>
            <a:r>
              <a:rPr lang="en-US" dirty="0">
                <a:solidFill>
                  <a:schemeClr val="bg1"/>
                </a:solidFill>
              </a:rPr>
              <a:t>planning for emergencies</a:t>
            </a: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21</a:t>
            </a:fld>
            <a:endParaRPr lang="en-GB"/>
          </a:p>
        </p:txBody>
      </p:sp>
    </p:spTree>
    <p:extLst>
      <p:ext uri="{BB962C8B-B14F-4D97-AF65-F5344CB8AC3E}">
        <p14:creationId xmlns:p14="http://schemas.microsoft.com/office/powerpoint/2010/main" val="19804509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4462760"/>
          </a:xfrm>
          <a:prstGeom prst="rect">
            <a:avLst/>
          </a:prstGeom>
          <a:noFill/>
        </p:spPr>
        <p:txBody>
          <a:bodyPr wrap="square" rtlCol="0">
            <a:spAutoFit/>
          </a:bodyPr>
          <a:lstStyle/>
          <a:p>
            <a:pPr algn="ctr"/>
            <a:r>
              <a:rPr lang="en-US" sz="3200" b="1" dirty="0">
                <a:solidFill>
                  <a:schemeClr val="bg1"/>
                </a:solidFill>
              </a:rPr>
              <a:t> Chemical safety data sheets</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US" dirty="0">
                <a:solidFill>
                  <a:schemeClr val="bg1"/>
                </a:solidFill>
              </a:rPr>
              <a:t>They provide information on chemical products that help users of those chemicals to make a risk assessment – they are not a risk assessment in themselves</a:t>
            </a: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r>
              <a:rPr lang="en-GB" dirty="0">
                <a:solidFill>
                  <a:schemeClr val="bg1"/>
                </a:solidFill>
              </a:rPr>
              <a:t>Use the sheets to adopt exposure control measures</a:t>
            </a:r>
          </a:p>
          <a:p>
            <a:pPr marL="285750" indent="-285750">
              <a:buFont typeface="Arial" panose="020B0604020202020204" pitchFamily="34" charset="0"/>
              <a:buChar char="•"/>
            </a:pPr>
            <a:endParaRPr lang="en-GB" dirty="0">
              <a:solidFill>
                <a:schemeClr val="bg1"/>
              </a:solidFill>
            </a:endParaRPr>
          </a:p>
          <a:p>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22</a:t>
            </a:fld>
            <a:endParaRPr lang="en-GB"/>
          </a:p>
        </p:txBody>
      </p:sp>
    </p:spTree>
    <p:extLst>
      <p:ext uri="{BB962C8B-B14F-4D97-AF65-F5344CB8AC3E}">
        <p14:creationId xmlns:p14="http://schemas.microsoft.com/office/powerpoint/2010/main" val="25610365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4739759"/>
          </a:xfrm>
          <a:prstGeom prst="rect">
            <a:avLst/>
          </a:prstGeom>
          <a:noFill/>
        </p:spPr>
        <p:txBody>
          <a:bodyPr wrap="square" rtlCol="0">
            <a:spAutoFit/>
          </a:bodyPr>
          <a:lstStyle/>
          <a:p>
            <a:pPr algn="ctr"/>
            <a:r>
              <a:rPr lang="en-US" sz="3200" b="1" dirty="0">
                <a:solidFill>
                  <a:schemeClr val="bg1"/>
                </a:solidFill>
              </a:rPr>
              <a:t> COSHH control measures</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r>
              <a:rPr lang="en-US" dirty="0">
                <a:solidFill>
                  <a:schemeClr val="bg1"/>
                </a:solidFill>
              </a:rPr>
              <a:t>Choosing control measures (In order of priority):</a:t>
            </a:r>
          </a:p>
          <a:p>
            <a:pPr marL="285750" indent="-285750">
              <a:buFont typeface="Arial" panose="020B0604020202020204" pitchFamily="34" charset="0"/>
              <a:buChar char="•"/>
            </a:pPr>
            <a:endParaRPr lang="en-US" dirty="0">
              <a:solidFill>
                <a:schemeClr val="bg1"/>
              </a:solidFill>
            </a:endParaRPr>
          </a:p>
          <a:p>
            <a:pPr marL="285750" indent="-285750">
              <a:buFont typeface="Arial" panose="020B0604020202020204" pitchFamily="34" charset="0"/>
              <a:buChar char="•"/>
            </a:pPr>
            <a:r>
              <a:rPr lang="en-US" dirty="0">
                <a:solidFill>
                  <a:schemeClr val="bg1"/>
                </a:solidFill>
              </a:rPr>
              <a:t>1 Eliminate the use of a harmful product or substance and use a safer one.</a:t>
            </a:r>
          </a:p>
          <a:p>
            <a:pPr marL="285750" indent="-285750">
              <a:buFont typeface="Arial" panose="020B0604020202020204" pitchFamily="34" charset="0"/>
              <a:buChar char="•"/>
            </a:pPr>
            <a:r>
              <a:rPr lang="en-US" dirty="0">
                <a:solidFill>
                  <a:schemeClr val="bg1"/>
                </a:solidFill>
              </a:rPr>
              <a:t>2 Use a safer form of the product, e.g. paste rather than powder.</a:t>
            </a:r>
          </a:p>
          <a:p>
            <a:pPr marL="285750" indent="-285750">
              <a:buFont typeface="Arial" panose="020B0604020202020204" pitchFamily="34" charset="0"/>
              <a:buChar char="•"/>
            </a:pPr>
            <a:r>
              <a:rPr lang="en-US" dirty="0">
                <a:solidFill>
                  <a:schemeClr val="bg1"/>
                </a:solidFill>
              </a:rPr>
              <a:t>3 Change the process to emit less of the substance.</a:t>
            </a:r>
          </a:p>
          <a:p>
            <a:pPr marL="285750" indent="-285750">
              <a:buFont typeface="Arial" panose="020B0604020202020204" pitchFamily="34" charset="0"/>
              <a:buChar char="•"/>
            </a:pPr>
            <a:r>
              <a:rPr lang="en-US" dirty="0">
                <a:solidFill>
                  <a:schemeClr val="bg1"/>
                </a:solidFill>
              </a:rPr>
              <a:t>4 Enclose the process so that the product does not escape.</a:t>
            </a:r>
          </a:p>
          <a:p>
            <a:pPr marL="285750" indent="-285750">
              <a:buFont typeface="Arial" panose="020B0604020202020204" pitchFamily="34" charset="0"/>
              <a:buChar char="•"/>
            </a:pPr>
            <a:r>
              <a:rPr lang="en-US" dirty="0">
                <a:solidFill>
                  <a:schemeClr val="bg1"/>
                </a:solidFill>
              </a:rPr>
              <a:t>5 Extract emissions of the substance near the source.</a:t>
            </a:r>
          </a:p>
          <a:p>
            <a:pPr marL="285750" indent="-285750">
              <a:buFont typeface="Arial" panose="020B0604020202020204" pitchFamily="34" charset="0"/>
              <a:buChar char="•"/>
            </a:pPr>
            <a:r>
              <a:rPr lang="en-US" dirty="0">
                <a:solidFill>
                  <a:schemeClr val="bg1"/>
                </a:solidFill>
              </a:rPr>
              <a:t>6 Have as few workers in harm’s way as possible.</a:t>
            </a:r>
          </a:p>
          <a:p>
            <a:pPr marL="285750" indent="-285750">
              <a:buFont typeface="Arial" panose="020B0604020202020204" pitchFamily="34" charset="0"/>
              <a:buChar char="•"/>
            </a:pPr>
            <a:r>
              <a:rPr lang="en-US" dirty="0">
                <a:solidFill>
                  <a:schemeClr val="bg1"/>
                </a:solidFill>
              </a:rPr>
              <a:t>7 Provide personal protective equipment (PPE) such as gloves, coveralls and a</a:t>
            </a:r>
          </a:p>
          <a:p>
            <a:pPr marL="285750" indent="-285750">
              <a:buFont typeface="Arial" panose="020B0604020202020204" pitchFamily="34" charset="0"/>
              <a:buChar char="•"/>
            </a:pPr>
            <a:r>
              <a:rPr lang="en-US" dirty="0">
                <a:solidFill>
                  <a:schemeClr val="bg1"/>
                </a:solidFill>
              </a:rPr>
              <a:t>respirator. PPE must fit the wearer.</a:t>
            </a:r>
          </a:p>
          <a:p>
            <a:pPr marL="285750" indent="-285750">
              <a:buFont typeface="Arial" panose="020B0604020202020204" pitchFamily="34" charset="0"/>
              <a:buChar char="•"/>
            </a:pPr>
            <a:r>
              <a:rPr lang="en-US" dirty="0">
                <a:solidFill>
                  <a:schemeClr val="bg1"/>
                </a:solidFill>
              </a:rPr>
              <a:t>If your control measures include 5, 6 and 7, make sure they all work together. </a:t>
            </a: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23</a:t>
            </a:fld>
            <a:endParaRPr lang="en-GB"/>
          </a:p>
        </p:txBody>
      </p:sp>
    </p:spTree>
    <p:extLst>
      <p:ext uri="{BB962C8B-B14F-4D97-AF65-F5344CB8AC3E}">
        <p14:creationId xmlns:p14="http://schemas.microsoft.com/office/powerpoint/2010/main" val="39648056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p:nvPr/>
        </p:nvSpPr>
        <p:spPr>
          <a:xfrm>
            <a:off x="1330836" y="279010"/>
            <a:ext cx="6481523" cy="1384995"/>
          </a:xfrm>
          <a:prstGeom prst="rect">
            <a:avLst/>
          </a:prstGeom>
          <a:noFill/>
          <a:ln>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000" b="0" i="0" u="none" strike="noStrike" kern="1200" cap="none" spc="150" baseline="0" dirty="0">
                <a:solidFill>
                  <a:srgbClr val="F8F8F8"/>
                </a:solidFill>
                <a:effectLst>
                  <a:outerShdw dist="38096" dir="2700000">
                    <a:srgbClr val="000000"/>
                  </a:outerShdw>
                </a:effectLst>
                <a:uFillTx/>
                <a:latin typeface="Calibri"/>
              </a:rPr>
              <a:t>The Consortium Trust</a:t>
            </a:r>
            <a:br>
              <a:rPr lang="en-US" sz="2000" b="0" i="0" u="none" strike="noStrike" kern="1200" cap="none" spc="150" baseline="0" dirty="0">
                <a:solidFill>
                  <a:srgbClr val="F8F8F8"/>
                </a:solidFill>
                <a:effectLst>
                  <a:outerShdw dist="38096" dir="2700000">
                    <a:srgbClr val="000000"/>
                  </a:outerShdw>
                </a:effectLst>
                <a:uFillTx/>
                <a:latin typeface="Calibri"/>
              </a:rPr>
            </a:br>
            <a:r>
              <a:rPr lang="en-US" sz="2000" b="0" i="0" u="none" strike="noStrike" kern="1200" cap="none" spc="150" baseline="0" dirty="0">
                <a:solidFill>
                  <a:srgbClr val="F8F8F8"/>
                </a:solidFill>
                <a:effectLst>
                  <a:outerShdw dist="38096" dir="2700000">
                    <a:srgbClr val="000000"/>
                  </a:outerShdw>
                </a:effectLst>
                <a:uFillTx/>
                <a:latin typeface="Calibri"/>
              </a:rPr>
              <a:t>Professional Development Day – 1</a:t>
            </a:r>
            <a:r>
              <a:rPr lang="en-US" sz="2000" b="0" i="0" u="none" strike="noStrike" kern="1200" cap="none" spc="150" baseline="30000" dirty="0">
                <a:solidFill>
                  <a:srgbClr val="F8F8F8"/>
                </a:solidFill>
                <a:effectLst>
                  <a:outerShdw dist="38096" dir="2700000">
                    <a:srgbClr val="000000"/>
                  </a:outerShdw>
                </a:effectLst>
                <a:uFillTx/>
                <a:latin typeface="Calibri"/>
              </a:rPr>
              <a:t>st</a:t>
            </a:r>
            <a:r>
              <a:rPr lang="en-US" sz="2000" b="0" i="0" u="none" strike="noStrike" kern="1200" cap="none" spc="150" baseline="0" dirty="0">
                <a:solidFill>
                  <a:srgbClr val="F8F8F8"/>
                </a:solidFill>
                <a:effectLst>
                  <a:outerShdw dist="38096" dir="2700000">
                    <a:srgbClr val="000000"/>
                  </a:outerShdw>
                </a:effectLst>
                <a:uFillTx/>
                <a:latin typeface="Calibri"/>
              </a:rPr>
              <a:t> September 2020</a:t>
            </a:r>
            <a:r>
              <a:rPr lang="en-US" sz="2000" b="1" i="0" u="sng" strike="noStrike" kern="1200" cap="none" spc="150" baseline="0" dirty="0">
                <a:solidFill>
                  <a:srgbClr val="F8F8F8"/>
                </a:solidFill>
                <a:effectLst>
                  <a:outerShdw dist="38096" dir="2700000">
                    <a:srgbClr val="000000"/>
                  </a:outerShdw>
                </a:effectLst>
                <a:uFillTx/>
                <a:latin typeface="Calibri"/>
              </a:rPr>
              <a:t> </a:t>
            </a:r>
            <a:r>
              <a:rPr lang="en-US" sz="2400" b="1" i="0" u="sng" strike="noStrike" kern="1200" cap="none" spc="150" baseline="0" dirty="0">
                <a:solidFill>
                  <a:srgbClr val="F8F8F8"/>
                </a:solidFill>
                <a:effectLst>
                  <a:outerShdw dist="38096" dir="2700000">
                    <a:srgbClr val="000000"/>
                  </a:outerShdw>
                </a:effectLst>
                <a:uFillTx/>
                <a:latin typeface="Calibri"/>
              </a:rPr>
              <a:t/>
            </a:r>
            <a:br>
              <a:rPr lang="en-US" sz="2400" b="1" i="0" u="sng" strike="noStrike" kern="1200" cap="none" spc="150" baseline="0" dirty="0">
                <a:solidFill>
                  <a:srgbClr val="F8F8F8"/>
                </a:solidFill>
                <a:effectLst>
                  <a:outerShdw dist="38096" dir="2700000">
                    <a:srgbClr val="000000"/>
                  </a:outerShdw>
                </a:effectLst>
                <a:uFillTx/>
                <a:latin typeface="Calibri"/>
              </a:rPr>
            </a:br>
            <a:endParaRPr lang="en-US" sz="2400" b="1" i="0" u="sng" strike="noStrike" kern="1200" cap="none" spc="150" baseline="0" dirty="0">
              <a:solidFill>
                <a:srgbClr val="F8F8F8"/>
              </a:solidFill>
              <a:effectLst>
                <a:outerShdw>
                  <a:srgbClr val="000000"/>
                </a:outerShdw>
              </a:effectLst>
              <a:uFillTx/>
              <a:latin typeface="Calibri"/>
            </a:endParaRPr>
          </a:p>
        </p:txBody>
      </p:sp>
      <p:pic>
        <p:nvPicPr>
          <p:cNvPr id="3" name="Picture 5"/>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812359" y="316142"/>
            <a:ext cx="1007303" cy="774783"/>
          </a:xfrm>
          <a:prstGeom prst="rect">
            <a:avLst/>
          </a:prstGeom>
          <a:noFill/>
          <a:ln>
            <a:noFill/>
          </a:ln>
        </p:spPr>
      </p:pic>
      <p:sp>
        <p:nvSpPr>
          <p:cNvPr id="4" name="TextBox 7"/>
          <p:cNvSpPr txBox="1"/>
          <p:nvPr/>
        </p:nvSpPr>
        <p:spPr>
          <a:xfrm>
            <a:off x="323528" y="1574401"/>
            <a:ext cx="8496138" cy="830997"/>
          </a:xfrm>
          <a:prstGeom prst="rect">
            <a:avLst/>
          </a:prstGeom>
          <a:noFill/>
          <a:ln>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400" b="1" i="0" u="none" strike="noStrike" kern="1200" cap="none" spc="150" baseline="0" dirty="0">
                <a:solidFill>
                  <a:srgbClr val="F8F8F8"/>
                </a:solidFill>
                <a:effectLst>
                  <a:outerShdw>
                    <a:srgbClr val="000000"/>
                  </a:outerShdw>
                </a:effectLst>
                <a:uFillTx/>
                <a:latin typeface="Calibri"/>
              </a:rPr>
              <a:t/>
            </a:r>
            <a:br>
              <a:rPr lang="en-US" sz="2400" b="1" i="0" u="none" strike="noStrike" kern="1200" cap="none" spc="150" baseline="0" dirty="0">
                <a:solidFill>
                  <a:srgbClr val="F8F8F8"/>
                </a:solidFill>
                <a:effectLst>
                  <a:outerShdw>
                    <a:srgbClr val="000000"/>
                  </a:outerShdw>
                </a:effectLst>
                <a:uFillTx/>
                <a:latin typeface="Calibri"/>
              </a:rPr>
            </a:br>
            <a:endParaRPr lang="en-GB" sz="2400" b="1" i="0" u="sng" strike="noStrike" kern="1200" cap="none" spc="0" baseline="0" dirty="0">
              <a:solidFill>
                <a:srgbClr val="FFFFFF"/>
              </a:solidFill>
              <a:uFillTx/>
              <a:latin typeface="Calibri"/>
            </a:endParaRPr>
          </a:p>
        </p:txBody>
      </p:sp>
      <p:pic>
        <p:nvPicPr>
          <p:cNvPr id="6" name="Picture 11"/>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23523" y="320202"/>
            <a:ext cx="1007303" cy="774783"/>
          </a:xfrm>
          <a:prstGeom prst="rect">
            <a:avLst/>
          </a:prstGeom>
          <a:noFill/>
          <a:ln>
            <a:noFill/>
          </a:ln>
        </p:spPr>
      </p:pic>
      <p:sp>
        <p:nvSpPr>
          <p:cNvPr id="7" name="TextBox 6"/>
          <p:cNvSpPr txBox="1"/>
          <p:nvPr/>
        </p:nvSpPr>
        <p:spPr>
          <a:xfrm>
            <a:off x="539552" y="1664005"/>
            <a:ext cx="7920880" cy="3231654"/>
          </a:xfrm>
          <a:prstGeom prst="rect">
            <a:avLst/>
          </a:prstGeom>
          <a:noFill/>
        </p:spPr>
        <p:txBody>
          <a:bodyPr wrap="square" rtlCol="0">
            <a:spAutoFit/>
          </a:bodyPr>
          <a:lstStyle/>
          <a:p>
            <a:pPr algn="ctr"/>
            <a:r>
              <a:rPr lang="en-US" sz="3200" b="1" dirty="0">
                <a:solidFill>
                  <a:schemeClr val="bg1"/>
                </a:solidFill>
              </a:rPr>
              <a:t> </a:t>
            </a:r>
          </a:p>
          <a:p>
            <a:pPr algn="ctr"/>
            <a:endParaRPr lang="en-US" sz="3200" b="1" dirty="0">
              <a:solidFill>
                <a:schemeClr val="bg1"/>
              </a:solidFill>
            </a:endParaRPr>
          </a:p>
          <a:p>
            <a:pPr algn="ctr"/>
            <a:r>
              <a:rPr lang="en-US" sz="3200" b="1" dirty="0">
                <a:solidFill>
                  <a:schemeClr val="bg1"/>
                </a:solidFill>
              </a:rPr>
              <a:t>Thank you</a:t>
            </a:r>
            <a:endParaRPr lang="en-GB" sz="3200" b="1" dirty="0">
              <a:solidFill>
                <a:schemeClr val="bg1"/>
              </a:solidFill>
            </a:endParaRPr>
          </a:p>
          <a:p>
            <a:pPr marL="285750" indent="-285750">
              <a:buFont typeface="Arial" panose="020B0604020202020204" pitchFamily="34" charset="0"/>
              <a:buChar char="•"/>
            </a:pPr>
            <a:endParaRPr lang="en-GB" dirty="0">
              <a:solidFill>
                <a:schemeClr val="bg1"/>
              </a:solidFill>
            </a:endParaRPr>
          </a:p>
          <a:p>
            <a:endParaRPr lang="en-US" dirty="0">
              <a:solidFill>
                <a:schemeClr val="bg1"/>
              </a:solidFill>
            </a:endParaRPr>
          </a:p>
          <a:p>
            <a:r>
              <a:rPr lang="en-US" dirty="0">
                <a:solidFill>
                  <a:schemeClr val="bg1"/>
                </a:solidFill>
              </a:rPr>
              <a:t> </a:t>
            </a: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a:p>
            <a:pPr marL="285750" indent="-285750">
              <a:buFont typeface="Arial" panose="020B0604020202020204" pitchFamily="34" charset="0"/>
              <a:buChar char="•"/>
            </a:pPr>
            <a:endParaRPr lang="en-GB" dirty="0">
              <a:solidFill>
                <a:schemeClr val="bg1"/>
              </a:solidFill>
            </a:endParaRPr>
          </a:p>
        </p:txBody>
      </p:sp>
      <p:sp>
        <p:nvSpPr>
          <p:cNvPr id="5" name="Footer Placeholder 4">
            <a:extLst>
              <a:ext uri="{FF2B5EF4-FFF2-40B4-BE49-F238E27FC236}">
                <a16:creationId xmlns="" xmlns:a16="http://schemas.microsoft.com/office/drawing/2014/main" id="{016093BE-24A0-4FFB-843B-7C8308A222B2}"/>
              </a:ext>
            </a:extLst>
          </p:cNvPr>
          <p:cNvSpPr>
            <a:spLocks noGrp="1"/>
          </p:cNvSpPr>
          <p:nvPr>
            <p:ph type="ftr" sz="quarter" idx="9"/>
          </p:nvPr>
        </p:nvSpPr>
        <p:spPr>
          <a:xfrm>
            <a:off x="2760273" y="6356350"/>
            <a:ext cx="3352803" cy="365129"/>
          </a:xfrm>
        </p:spPr>
        <p:txBody>
          <a:bodyPr/>
          <a:lstStyle/>
          <a:p>
            <a:pPr lvl="0" algn="ctr"/>
            <a:r>
              <a:rPr lang="en-US" dirty="0">
                <a:latin typeface="Arial" panose="020B0604020202020204" pitchFamily="34" charset="0"/>
                <a:cs typeface="Arial" panose="020B0604020202020204" pitchFamily="34" charset="0"/>
              </a:rPr>
              <a:t>Health and Safety Briefing</a:t>
            </a:r>
            <a:endParaRPr lang="en-GB" dirty="0">
              <a:latin typeface="Arial" panose="020B0604020202020204" pitchFamily="34" charset="0"/>
              <a:cs typeface="Arial" panose="020B0604020202020204" pitchFamily="34" charset="0"/>
            </a:endParaRPr>
          </a:p>
        </p:txBody>
      </p:sp>
      <p:sp>
        <p:nvSpPr>
          <p:cNvPr id="8" name="Slide Number Placeholder 7">
            <a:extLst>
              <a:ext uri="{FF2B5EF4-FFF2-40B4-BE49-F238E27FC236}">
                <a16:creationId xmlns="" xmlns:a16="http://schemas.microsoft.com/office/drawing/2014/main" id="{FC5B4258-CCCD-455F-BD72-AB8FC4B748B2}"/>
              </a:ext>
            </a:extLst>
          </p:cNvPr>
          <p:cNvSpPr>
            <a:spLocks noGrp="1"/>
          </p:cNvSpPr>
          <p:nvPr>
            <p:ph type="sldNum" sz="quarter" idx="8"/>
          </p:nvPr>
        </p:nvSpPr>
        <p:spPr/>
        <p:txBody>
          <a:bodyPr/>
          <a:lstStyle/>
          <a:p>
            <a:pPr lvl="0"/>
            <a:fld id="{C4A057E7-C323-42C9-A95A-BC121DCE091A}" type="slidenum">
              <a:rPr lang="en-GB" smtClean="0"/>
              <a:t>24</a:t>
            </a:fld>
            <a:endParaRPr lang="en-GB"/>
          </a:p>
        </p:txBody>
      </p:sp>
    </p:spTree>
    <p:extLst>
      <p:ext uri="{BB962C8B-B14F-4D97-AF65-F5344CB8AC3E}">
        <p14:creationId xmlns:p14="http://schemas.microsoft.com/office/powerpoint/2010/main" val="2470300645"/>
      </p:ext>
    </p:extLst>
  </p:cSld>
  <p:clrMapOvr>
    <a:masterClrMapping/>
  </p:clrMapOvr>
</p:sld>
</file>

<file path=ppt/theme/theme1.xml><?xml version="1.0" encoding="utf-8"?>
<a:theme xmlns:a="http://schemas.openxmlformats.org/drawingml/2006/main" name="Flow">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Flow</Template>
  <TotalTime>3311</TotalTime>
  <Words>1380</Words>
  <Application>Microsoft Office PowerPoint</Application>
  <PresentationFormat>On-screen Show (4:3)</PresentationFormat>
  <Paragraphs>378</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businesssupport</dc:creator>
  <cp:lastModifiedBy>businesssupport</cp:lastModifiedBy>
  <cp:revision>59</cp:revision>
  <cp:lastPrinted>2020-02-25T13:46:50Z</cp:lastPrinted>
  <dcterms:created xsi:type="dcterms:W3CDTF">2019-10-09T13:08:39Z</dcterms:created>
  <dcterms:modified xsi:type="dcterms:W3CDTF">2020-09-01T08:59:25Z</dcterms:modified>
</cp:coreProperties>
</file>